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D5D9"/>
    <a:srgbClr val="CA2421"/>
    <a:srgbClr val="4F81BD"/>
    <a:srgbClr val="DDE8CB"/>
    <a:srgbClr val="FFFFA6"/>
    <a:srgbClr val="DEE6EF"/>
    <a:srgbClr val="BF819E"/>
    <a:srgbClr val="EC9B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72" y="3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 /><Relationship Id="rId13" Type="http://schemas.openxmlformats.org/officeDocument/2006/relationships/slide" Target="slides/slide11.xml" /><Relationship Id="rId18" Type="http://schemas.openxmlformats.org/officeDocument/2006/relationships/viewProps" Target="viewProps.xml" /><Relationship Id="rId3" Type="http://schemas.openxmlformats.org/officeDocument/2006/relationships/slide" Target="slides/slide1.xml" /><Relationship Id="rId7" Type="http://schemas.openxmlformats.org/officeDocument/2006/relationships/slide" Target="slides/slide5.xml" /><Relationship Id="rId12" Type="http://schemas.openxmlformats.org/officeDocument/2006/relationships/slide" Target="slides/slide10.xml" /><Relationship Id="rId17" Type="http://schemas.openxmlformats.org/officeDocument/2006/relationships/presProps" Target="presProps.xml" /><Relationship Id="rId2" Type="http://schemas.openxmlformats.org/officeDocument/2006/relationships/slideMaster" Target="slideMasters/slideMaster2.xml" /><Relationship Id="rId16" Type="http://schemas.openxmlformats.org/officeDocument/2006/relationships/notesMaster" Target="notesMasters/notesMaster1.xml" /><Relationship Id="rId20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4.xml" /><Relationship Id="rId11" Type="http://schemas.openxmlformats.org/officeDocument/2006/relationships/slide" Target="slides/slide9.xml" /><Relationship Id="rId5" Type="http://schemas.openxmlformats.org/officeDocument/2006/relationships/slide" Target="slides/slide3.xml" /><Relationship Id="rId15" Type="http://schemas.openxmlformats.org/officeDocument/2006/relationships/slide" Target="slides/slide13.xml" /><Relationship Id="rId10" Type="http://schemas.openxmlformats.org/officeDocument/2006/relationships/slide" Target="slides/slide8.xml" /><Relationship Id="rId19" Type="http://schemas.openxmlformats.org/officeDocument/2006/relationships/theme" Target="theme/theme1.xml" /><Relationship Id="rId4" Type="http://schemas.openxmlformats.org/officeDocument/2006/relationships/slide" Target="slides/slide2.xml" /><Relationship Id="rId9" Type="http://schemas.openxmlformats.org/officeDocument/2006/relationships/slide" Target="slides/slide7.xml" /><Relationship Id="rId14" Type="http://schemas.openxmlformats.org/officeDocument/2006/relationships/slide" Target="slides/slide12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hu-HU" sz="1790" b="0" strike="noStrike" spc="-1">
                <a:solidFill>
                  <a:srgbClr val="000000"/>
                </a:solidFill>
                <a:latin typeface="Calibri"/>
              </a:rPr>
              <a:t>Click to move the slide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85" name="PlaceHolder 4"/>
          <p:cNvSpPr>
            <a:spLocks noGrp="1"/>
          </p:cNvSpPr>
          <p:nvPr>
            <p:ph type="dt" idx="7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en-US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86" name="PlaceHolder 5"/>
          <p:cNvSpPr>
            <a:spLocks noGrp="1"/>
          </p:cNvSpPr>
          <p:nvPr>
            <p:ph type="ftr" idx="8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>
              <a:defRPr lang="en-US" sz="1400" b="0" strike="noStrike" spc="-1">
                <a:latin typeface="Times New Roman"/>
              </a:defRPr>
            </a:lvl1pPr>
          </a:lstStyle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87" name="PlaceHolder 6"/>
          <p:cNvSpPr>
            <a:spLocks noGrp="1"/>
          </p:cNvSpPr>
          <p:nvPr>
            <p:ph type="sldNum" idx="9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buNone/>
              <a:defRPr lang="en-US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fld id="{914828EE-5D9D-4C53-AF87-513082071E2D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2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212" name="PlaceHolder 3"/>
          <p:cNvSpPr>
            <a:spLocks noGrp="1"/>
          </p:cNvSpPr>
          <p:nvPr>
            <p:ph type="sldNum" idx="1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hu-HU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D7F5CAE6-F1C1-4EC5-8A08-37BC3E2AECB1}" type="slidenum">
              <a:rPr lang="hu-HU" sz="1200" b="0" strike="noStrike" spc="-1">
                <a:latin typeface="Times New Roman"/>
              </a:rPr>
              <a:t>1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 type="sldNum" idx="1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hu-HU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DA5F0F6C-A2B1-4D85-99C6-2F22F4934572}" type="slidenum">
              <a:rPr lang="hu-HU" sz="1200" b="0" strike="noStrike" spc="-1">
                <a:latin typeface="Times New Roman"/>
              </a:rPr>
              <a:t>2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hu-HU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CADCAEA1-9A1D-4B61-AA37-1DFAEC43BA45}" type="slidenum">
              <a:rPr lang="hu-HU" sz="1200" b="0" strike="noStrike" spc="-1">
                <a:latin typeface="Times New Roman"/>
              </a:rPr>
              <a:t>3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 type="sldNum" idx="1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hu-HU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78C8B7A-E1E1-400B-8E63-C8D050390E36}" type="slidenum">
              <a:rPr lang="hu-HU" sz="1200" b="0" strike="noStrike" spc="-1">
                <a:latin typeface="Times New Roman"/>
              </a:rPr>
              <a:t>4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-216000">
              <a:lnSpc>
                <a:spcPct val="100000"/>
              </a:lnSpc>
              <a:buNone/>
            </a:pPr>
            <a:r>
              <a:rPr lang="en-US" sz="2000" b="0" strike="noStrike" spc="-1">
                <a:latin typeface="Arial"/>
              </a:rPr>
              <a:t>Rivet allows us to build </a:t>
            </a:r>
          </a:p>
        </p:txBody>
      </p:sp>
      <p:sp>
        <p:nvSpPr>
          <p:cNvPr id="224" name="PlaceHolder 3"/>
          <p:cNvSpPr>
            <a:spLocks noGrp="1"/>
          </p:cNvSpPr>
          <p:nvPr>
            <p:ph type="sldNum" idx="1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hu-HU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CB3F4BDB-D40D-4B2A-9FBE-83086435EF84}" type="slidenum">
              <a:rPr lang="hu-HU" sz="1200" b="0" strike="noStrike" spc="-1">
                <a:latin typeface="Times New Roman"/>
              </a:rPr>
              <a:t>5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22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-216000">
              <a:lnSpc>
                <a:spcPct val="100000"/>
              </a:lnSpc>
              <a:buNone/>
            </a:pPr>
            <a:r>
              <a:rPr lang="en-US" sz="2000" b="0" strike="noStrike" spc="-1">
                <a:latin typeface="Arial"/>
              </a:rPr>
              <a:t>Rivet allows us to build </a:t>
            </a:r>
          </a:p>
        </p:txBody>
      </p:sp>
      <p:sp>
        <p:nvSpPr>
          <p:cNvPr id="227" name="PlaceHolder 3"/>
          <p:cNvSpPr>
            <a:spLocks noGrp="1"/>
          </p:cNvSpPr>
          <p:nvPr>
            <p:ph type="sldNum" idx="1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hu-HU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0B1EBF2B-2FE3-4DF0-882F-E73A1B37567F}" type="slidenum">
              <a:rPr lang="hu-HU" sz="1200" b="0" strike="noStrike" spc="-1">
                <a:latin typeface="Times New Roman"/>
              </a:rPr>
              <a:t>6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-216000">
              <a:lnSpc>
                <a:spcPct val="100000"/>
              </a:lnSpc>
              <a:buNone/>
            </a:pPr>
            <a:r>
              <a:rPr lang="en-US" sz="2000" b="0" strike="noStrike" spc="-1">
                <a:latin typeface="Arial"/>
              </a:rPr>
              <a:t>Rivet allows us to build </a:t>
            </a:r>
          </a:p>
        </p:txBody>
      </p:sp>
      <p:sp>
        <p:nvSpPr>
          <p:cNvPr id="230" name="PlaceHolder 3"/>
          <p:cNvSpPr>
            <a:spLocks noGrp="1"/>
          </p:cNvSpPr>
          <p:nvPr>
            <p:ph type="sldNum" idx="1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hu-HU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81CAC68C-1A34-4E33-AB91-50FBCF8D8120}" type="slidenum">
              <a:rPr lang="hu-HU" sz="1200" b="0" strike="noStrike" spc="-1">
                <a:latin typeface="Times New Roman"/>
              </a:rPr>
              <a:t>7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-216000">
              <a:lnSpc>
                <a:spcPct val="100000"/>
              </a:lnSpc>
              <a:buNone/>
            </a:pPr>
            <a:r>
              <a:rPr lang="en-US" sz="2000" b="0" strike="noStrike" spc="-1">
                <a:latin typeface="Arial"/>
              </a:rPr>
              <a:t>Rivet allows us to build </a:t>
            </a:r>
          </a:p>
        </p:txBody>
      </p:sp>
      <p:sp>
        <p:nvSpPr>
          <p:cNvPr id="233" name="PlaceHolder 3"/>
          <p:cNvSpPr>
            <a:spLocks noGrp="1"/>
          </p:cNvSpPr>
          <p:nvPr>
            <p:ph type="sldNum" idx="1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hu-HU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0B83A36E-167A-4370-A7FA-150006440723}" type="slidenum">
              <a:rPr lang="hu-HU" sz="1200" b="0" strike="noStrike" spc="-1">
                <a:latin typeface="Times New Roman"/>
              </a:rPr>
              <a:t>12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E61A157-0BF9-4493-B5EA-0248E37EB23E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5920" y="363960"/>
            <a:ext cx="1051488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hu-HU" sz="1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835920" y="1824480"/>
            <a:ext cx="105148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835920" y="4097160"/>
            <a:ext cx="105148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322565E-0175-4CE6-8EAC-04A1F7930299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5920" y="363960"/>
            <a:ext cx="1051488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hu-HU" sz="1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835920" y="182448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24040" y="182448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835920" y="40971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24040" y="40971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E2A3048-843E-41E6-9078-561B4DED3159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5920" y="363960"/>
            <a:ext cx="1051488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hu-HU" sz="1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835920" y="1824480"/>
            <a:ext cx="33854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90920" y="1824480"/>
            <a:ext cx="33854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7946280" y="1824480"/>
            <a:ext cx="33854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835920" y="4097160"/>
            <a:ext cx="33854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90920" y="4097160"/>
            <a:ext cx="33854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7946280" y="4097160"/>
            <a:ext cx="33854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3057199-486A-4FBA-BEEE-6B764B2FC504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F0E4B117-B7A7-4CE9-B825-2A82E36D3E80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5920" y="363960"/>
            <a:ext cx="1051488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hu-HU" sz="1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5920" y="1824480"/>
            <a:ext cx="105148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0ABDAE58-7CBC-4962-B3CD-C03C45827B40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5920" y="363960"/>
            <a:ext cx="1051488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hu-HU" sz="1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835920" y="1824480"/>
            <a:ext cx="105148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83A0014C-2C41-49D2-B8C3-678C4A0B430A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5920" y="363960"/>
            <a:ext cx="1051488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hu-HU" sz="1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835920" y="182448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24040" y="182448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7DED893B-3E5E-4559-9247-7AC0AE50528A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5920" y="363960"/>
            <a:ext cx="1051488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hu-HU" sz="1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3A0E8397-3B17-4B33-91DF-AF4674A7452C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5920" y="363960"/>
            <a:ext cx="10514880" cy="614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AEEA2555-1482-46A1-A3E9-7BE7393102CA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5920" y="363960"/>
            <a:ext cx="1051488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hu-HU" sz="1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835920" y="182448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24040" y="182448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835920" y="40971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CB1B03C6-2B07-46B9-ABA6-019FD4F1A15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5920" y="363960"/>
            <a:ext cx="1051488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hu-HU" sz="1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5920" y="1824480"/>
            <a:ext cx="105148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7070971-56D2-4DFF-85CB-526638600DAB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5920" y="363960"/>
            <a:ext cx="1051488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hu-HU" sz="1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835920" y="182448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24040" y="182448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24040" y="40971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9DCAF0A5-F76E-4DCA-BBF3-052D3AC8C50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5920" y="363960"/>
            <a:ext cx="1051488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hu-HU" sz="1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835920" y="182448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24040" y="182448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835920" y="4097160"/>
            <a:ext cx="105148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8F358193-4218-42AA-AB04-DF748F5F407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5920" y="363960"/>
            <a:ext cx="1051488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hu-HU" sz="1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835920" y="1824480"/>
            <a:ext cx="105148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835920" y="4097160"/>
            <a:ext cx="105148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2E066F98-B7EE-4556-92FE-1698E4BFC7E1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5920" y="363960"/>
            <a:ext cx="1051488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hu-HU" sz="1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835920" y="182448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24040" y="182448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835920" y="40971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24040" y="40971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8B434F37-5724-4CAF-98DA-CA4F281C33F4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5920" y="363960"/>
            <a:ext cx="1051488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hu-HU" sz="1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835920" y="1824480"/>
            <a:ext cx="33854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90920" y="1824480"/>
            <a:ext cx="33854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7946280" y="1824480"/>
            <a:ext cx="33854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835920" y="4097160"/>
            <a:ext cx="33854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90920" y="4097160"/>
            <a:ext cx="33854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7946280" y="4097160"/>
            <a:ext cx="33854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43C461DF-F003-4341-B281-8E0B1E0115D3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5920" y="363960"/>
            <a:ext cx="1051488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hu-HU" sz="1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835920" y="1824480"/>
            <a:ext cx="105148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E31968C-41C0-471B-AF47-BD939FC79AD7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5920" y="363960"/>
            <a:ext cx="1051488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hu-HU" sz="1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835920" y="182448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24040" y="182448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E06AAFC-120D-4AC2-BBDA-2730A46F6495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5920" y="363960"/>
            <a:ext cx="1051488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hu-HU" sz="1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9F4A497-2211-49AC-803A-8EC84CA05BE9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5920" y="363960"/>
            <a:ext cx="10514880" cy="614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EB8BD35-E0E7-4805-992F-F7D867AC2E4B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5920" y="363960"/>
            <a:ext cx="1051488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hu-HU" sz="1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835920" y="182448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24040" y="182448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835920" y="40971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0F89B49-28E1-47DA-A237-4C8A1ED55B2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5920" y="363960"/>
            <a:ext cx="1051488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hu-HU" sz="1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835920" y="182448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24040" y="182448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24040" y="40971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2611890-128F-42D8-A692-10C3E716C66A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5920" y="363960"/>
            <a:ext cx="1051488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hu-HU" sz="1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835920" y="182448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24040" y="182448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835920" y="4097160"/>
            <a:ext cx="105148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7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CC1A040-F02A-4A26-AEF5-DABB0F691217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 /><Relationship Id="rId13" Type="http://schemas.openxmlformats.org/officeDocument/2006/relationships/theme" Target="../theme/theme2.xml" /><Relationship Id="rId3" Type="http://schemas.openxmlformats.org/officeDocument/2006/relationships/slideLayout" Target="../slideLayouts/slideLayout15.xml" /><Relationship Id="rId7" Type="http://schemas.openxmlformats.org/officeDocument/2006/relationships/slideLayout" Target="../slideLayouts/slideLayout19.xml" /><Relationship Id="rId12" Type="http://schemas.openxmlformats.org/officeDocument/2006/relationships/slideLayout" Target="../slideLayouts/slideLayout24.xml" /><Relationship Id="rId2" Type="http://schemas.openxmlformats.org/officeDocument/2006/relationships/slideLayout" Target="../slideLayouts/slideLayout14.xml" /><Relationship Id="rId1" Type="http://schemas.openxmlformats.org/officeDocument/2006/relationships/slideLayout" Target="../slideLayouts/slideLayout13.xml" /><Relationship Id="rId6" Type="http://schemas.openxmlformats.org/officeDocument/2006/relationships/slideLayout" Target="../slideLayouts/slideLayout18.xml" /><Relationship Id="rId11" Type="http://schemas.openxmlformats.org/officeDocument/2006/relationships/slideLayout" Target="../slideLayouts/slideLayout23.xml" /><Relationship Id="rId5" Type="http://schemas.openxmlformats.org/officeDocument/2006/relationships/slideLayout" Target="../slideLayouts/slideLayout17.xml" /><Relationship Id="rId10" Type="http://schemas.openxmlformats.org/officeDocument/2006/relationships/slideLayout" Target="../slideLayouts/slideLayout22.xml" /><Relationship Id="rId4" Type="http://schemas.openxmlformats.org/officeDocument/2006/relationships/slideLayout" Target="../slideLayouts/slideLayout16.xml" /><Relationship Id="rId9" Type="http://schemas.openxmlformats.org/officeDocument/2006/relationships/slideLayout" Target="../slideLayouts/slideLayout2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1720" y="112140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n-US" sz="6000" b="0" strike="noStrike" spc="-1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lang="hu-HU" sz="6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 idx="1"/>
          </p:nvPr>
        </p:nvSpPr>
        <p:spPr>
          <a:xfrm>
            <a:off x="835920" y="635580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lang="en-US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</a:rPr>
              <a:t>&lt;date/time&gt;</a:t>
            </a:r>
            <a:endParaRPr lang="en-US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6680" y="635580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lang="en-US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08680" y="635580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466F0179-D7FF-4093-8568-7330799FAD53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7320" y="1603800"/>
            <a:ext cx="109720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279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23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u-HU" sz="199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3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179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5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u-HU" sz="179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7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199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7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199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7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199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5920" y="363960"/>
            <a:ext cx="1051488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lang="hu-H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5920" y="1824480"/>
            <a:ext cx="1051488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432000" indent="-324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Click to edit Master text styles</a:t>
            </a:r>
            <a:endParaRPr lang="hu-HU" sz="2800" b="0" strike="noStrike" spc="-1">
              <a:solidFill>
                <a:srgbClr val="000000"/>
              </a:solidFill>
              <a:latin typeface="Calibri"/>
            </a:endParaRPr>
          </a:p>
          <a:p>
            <a:pPr marL="864000" lvl="1" indent="-324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level</a:t>
            </a:r>
            <a:endParaRPr lang="hu-HU" sz="2400" b="0" strike="noStrike" spc="-1">
              <a:solidFill>
                <a:srgbClr val="000000"/>
              </a:solidFill>
              <a:latin typeface="Calibri"/>
            </a:endParaRPr>
          </a:p>
          <a:p>
            <a:pPr marL="1296000" lvl="2" indent="-288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level</a:t>
            </a:r>
            <a:endParaRPr lang="hu-HU" sz="2000" b="0" strike="noStrike" spc="-1">
              <a:solidFill>
                <a:srgbClr val="000000"/>
              </a:solidFill>
              <a:latin typeface="Calibri"/>
            </a:endParaRPr>
          </a:p>
          <a:p>
            <a:pPr marL="1728000" lvl="3" indent="-216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level</a:t>
            </a:r>
            <a:endParaRPr lang="hu-HU" sz="1800" b="0" strike="noStrike" spc="-1">
              <a:solidFill>
                <a:srgbClr val="000000"/>
              </a:solidFill>
              <a:latin typeface="Calibri"/>
            </a:endParaRPr>
          </a:p>
          <a:p>
            <a:pPr marL="2160000" lvl="4" indent="-216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level</a:t>
            </a:r>
            <a:endParaRPr lang="hu-H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4"/>
          </p:nvPr>
        </p:nvSpPr>
        <p:spPr>
          <a:xfrm>
            <a:off x="835920" y="635580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lang="en-US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</a:rPr>
              <a:t>&lt;date/time&gt;</a:t>
            </a:r>
            <a:endParaRPr lang="en-US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 idx="5"/>
          </p:nvPr>
        </p:nvSpPr>
        <p:spPr>
          <a:xfrm>
            <a:off x="4036680" y="635580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lang="en-US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sldNum" idx="6"/>
          </p:nvPr>
        </p:nvSpPr>
        <p:spPr>
          <a:xfrm>
            <a:off x="8608680" y="635580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14C8F5D-EC61-4DB5-85B6-F53D2DB87295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 /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13.xml" /><Relationship Id="rId6" Type="http://schemas.openxmlformats.org/officeDocument/2006/relationships/hyperlink" Target="http://hepdata.net/record/ins1394676" TargetMode="External" /><Relationship Id="rId5" Type="http://schemas.openxmlformats.org/officeDocument/2006/relationships/image" Target="../media/image32.png" /><Relationship Id="rId4" Type="http://schemas.openxmlformats.org/officeDocument/2006/relationships/image" Target="../media/image31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 /><Relationship Id="rId7" Type="http://schemas.openxmlformats.org/officeDocument/2006/relationships/hyperlink" Target="http://hepdata.net/record/ins1394676" TargetMode="External" /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13.xml" /><Relationship Id="rId6" Type="http://schemas.openxmlformats.org/officeDocument/2006/relationships/hyperlink" Target="http://hepdata.net/record/ins1225979" TargetMode="External" /><Relationship Id="rId5" Type="http://schemas.openxmlformats.org/officeDocument/2006/relationships/image" Target="../media/image32.png" /><Relationship Id="rId4" Type="http://schemas.openxmlformats.org/officeDocument/2006/relationships/image" Target="../media/image31.png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13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rivet.hepforge.org/" TargetMode="External" /><Relationship Id="rId2" Type="http://schemas.openxmlformats.org/officeDocument/2006/relationships/hyperlink" Target="https://wignerdc.wigner.hu/home" TargetMode="External" /><Relationship Id="rId1" Type="http://schemas.openxmlformats.org/officeDocument/2006/relationships/slideLayout" Target="../slideLayouts/slideLayout13.xml" /><Relationship Id="rId5" Type="http://schemas.openxmlformats.org/officeDocument/2006/relationships/hyperlink" Target="https://professor.hepforge.org/" TargetMode="External" /><Relationship Id="rId4" Type="http://schemas.openxmlformats.org/officeDocument/2006/relationships/hyperlink" Target="https://yoda.hepforge.org/" TargetMode="Externa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14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5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7.png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 /><Relationship Id="rId13" Type="http://schemas.openxmlformats.org/officeDocument/2006/relationships/image" Target="../media/image18.png" /><Relationship Id="rId3" Type="http://schemas.openxmlformats.org/officeDocument/2006/relationships/image" Target="../media/image8.png" /><Relationship Id="rId7" Type="http://schemas.openxmlformats.org/officeDocument/2006/relationships/image" Target="../media/image12.png" /><Relationship Id="rId12" Type="http://schemas.openxmlformats.org/officeDocument/2006/relationships/image" Target="../media/image17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13.xml" /><Relationship Id="rId6" Type="http://schemas.openxmlformats.org/officeDocument/2006/relationships/image" Target="../media/image11.png" /><Relationship Id="rId11" Type="http://schemas.openxmlformats.org/officeDocument/2006/relationships/image" Target="../media/image16.png" /><Relationship Id="rId5" Type="http://schemas.openxmlformats.org/officeDocument/2006/relationships/image" Target="../media/image10.png" /><Relationship Id="rId15" Type="http://schemas.openxmlformats.org/officeDocument/2006/relationships/image" Target="../media/image20.png" /><Relationship Id="rId10" Type="http://schemas.openxmlformats.org/officeDocument/2006/relationships/image" Target="../media/image15.png" /><Relationship Id="rId4" Type="http://schemas.openxmlformats.org/officeDocument/2006/relationships/image" Target="../media/image9.png" /><Relationship Id="rId9" Type="http://schemas.openxmlformats.org/officeDocument/2006/relationships/image" Target="../media/image14.png" /><Relationship Id="rId14" Type="http://schemas.openxmlformats.org/officeDocument/2006/relationships/image" Target="../media/image19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13.xml" /><Relationship Id="rId6" Type="http://schemas.openxmlformats.org/officeDocument/2006/relationships/image" Target="../media/image22.png" /><Relationship Id="rId5" Type="http://schemas.openxmlformats.org/officeDocument/2006/relationships/image" Target="../media/image21.png" /><Relationship Id="rId4" Type="http://schemas.openxmlformats.org/officeDocument/2006/relationships/image" Target="../media/image10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13.xml" /><Relationship Id="rId5" Type="http://schemas.openxmlformats.org/officeDocument/2006/relationships/image" Target="../media/image25.png" /><Relationship Id="rId4" Type="http://schemas.openxmlformats.org/officeDocument/2006/relationships/image" Target="../media/image24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 /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13.xml" /><Relationship Id="rId5" Type="http://schemas.openxmlformats.org/officeDocument/2006/relationships/hyperlink" Target="http://hepdata.cedar.ac.uk/view/irn8884919" TargetMode="External" /><Relationship Id="rId4" Type="http://schemas.openxmlformats.org/officeDocument/2006/relationships/image" Target="../media/image28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 /><Relationship Id="rId7" Type="http://schemas.openxmlformats.org/officeDocument/2006/relationships/hyperlink" Target="http://hepdata.net/record/ins1244523" TargetMode="External" /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13.xml" /><Relationship Id="rId6" Type="http://schemas.openxmlformats.org/officeDocument/2006/relationships/image" Target="../media/image28.png" /><Relationship Id="rId5" Type="http://schemas.openxmlformats.org/officeDocument/2006/relationships/image" Target="../media/image32.png" /><Relationship Id="rId4" Type="http://schemas.openxmlformats.org/officeDocument/2006/relationships/image" Target="../media/image31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1521360" y="49824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hu-HU" sz="6000" b="0" strike="noStrike" spc="-1">
                <a:solidFill>
                  <a:srgbClr val="000000"/>
                </a:solidFill>
                <a:latin typeface="Arial"/>
              </a:rPr>
              <a:t>Preliminary results from</a:t>
            </a:r>
            <a:r>
              <a:rPr lang="hu-HU" sz="6000" b="0" strike="noStrike" spc="-1">
                <a:solidFill>
                  <a:srgbClr val="000000"/>
                </a:solidFill>
                <a:latin typeface="Bahnschrift SemiBold Condensed"/>
              </a:rPr>
              <a:t> </a:t>
            </a:r>
            <a:r>
              <a:rPr lang="hu-HU" sz="6000" b="0" strike="noStrike" spc="-1">
                <a:solidFill>
                  <a:srgbClr val="000000"/>
                </a:solidFill>
                <a:latin typeface="Consolas"/>
              </a:rPr>
              <a:t>HIJING</a:t>
            </a:r>
            <a:r>
              <a:rPr lang="hu-HU" sz="6000" b="0" strike="noStrike" spc="-1">
                <a:solidFill>
                  <a:srgbClr val="990000"/>
                </a:solidFill>
                <a:latin typeface="Consolas"/>
              </a:rPr>
              <a:t>++</a:t>
            </a:r>
            <a:endParaRPr lang="hu-HU" sz="6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1464840" y="3844080"/>
            <a:ext cx="9143640" cy="1655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84500" lnSpcReduction="10000"/>
          </a:bodyPr>
          <a:lstStyle/>
          <a:p>
            <a:pPr algn="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hu-HU" sz="2400" b="0" strike="noStrike" spc="-1">
                <a:solidFill>
                  <a:srgbClr val="000000"/>
                </a:solidFill>
                <a:latin typeface="Arial"/>
              </a:rPr>
              <a:t>Balázs Majoros</a:t>
            </a:r>
            <a:endParaRPr lang="en-US" sz="2400" b="0" strike="noStrike" spc="-1">
              <a:latin typeface="Arial"/>
            </a:endParaRPr>
          </a:p>
          <a:p>
            <a:pPr algn="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hu-HU" sz="2400" b="0" strike="noStrike" spc="-1">
                <a:solidFill>
                  <a:srgbClr val="000000"/>
                </a:solidFill>
                <a:latin typeface="Arial"/>
              </a:rPr>
              <a:t>Gábor Bíró</a:t>
            </a:r>
            <a:endParaRPr lang="en-US" sz="2400" b="0" strike="noStrike" spc="-1">
              <a:latin typeface="Arial"/>
            </a:endParaRPr>
          </a:p>
          <a:p>
            <a:pPr algn="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hu-HU" sz="2400" b="0" strike="noStrike" spc="-1">
                <a:solidFill>
                  <a:srgbClr val="000000"/>
                </a:solidFill>
                <a:latin typeface="Arial"/>
              </a:rPr>
              <a:t>Gergely Gábor Barnaföldi</a:t>
            </a:r>
            <a:endParaRPr lang="en-US" sz="2400" b="0" strike="noStrike" spc="-1">
              <a:latin typeface="Arial"/>
            </a:endParaRPr>
          </a:p>
          <a:p>
            <a:pPr algn="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hu-HU" sz="2400" b="0" strike="noStrike" spc="-1">
                <a:solidFill>
                  <a:srgbClr val="000000"/>
                </a:solidFill>
                <a:latin typeface="Arial"/>
              </a:rPr>
              <a:t>Gábor Papp</a:t>
            </a:r>
            <a:br>
              <a:rPr sz="2400"/>
            </a:br>
            <a:endParaRPr lang="en-US" sz="2400" b="0" strike="noStrike" spc="-1">
              <a:latin typeface="Arial"/>
            </a:endParaRPr>
          </a:p>
        </p:txBody>
      </p:sp>
      <p:pic>
        <p:nvPicPr>
          <p:cNvPr id="90" name="Kép 4"/>
          <p:cNvPicPr/>
          <p:nvPr/>
        </p:nvPicPr>
        <p:blipFill>
          <a:blip r:embed="rId3">
            <a:alphaModFix amt="69000"/>
          </a:blip>
          <a:stretch/>
        </p:blipFill>
        <p:spPr>
          <a:xfrm>
            <a:off x="1682280" y="2787840"/>
            <a:ext cx="2742840" cy="1055520"/>
          </a:xfrm>
          <a:prstGeom prst="rect">
            <a:avLst/>
          </a:prstGeom>
          <a:ln w="0">
            <a:noFill/>
          </a:ln>
        </p:spPr>
      </p:pic>
      <p:sp>
        <p:nvSpPr>
          <p:cNvPr id="91" name="Szövegdoboz 7"/>
          <p:cNvSpPr/>
          <p:nvPr/>
        </p:nvSpPr>
        <p:spPr>
          <a:xfrm>
            <a:off x="8288280" y="3254400"/>
            <a:ext cx="2320560" cy="45540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</a:rPr>
              <a:t>GPU DAY 2022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92" name="Szövegdoboz 8"/>
          <p:cNvSpPr/>
          <p:nvPr/>
        </p:nvSpPr>
        <p:spPr>
          <a:xfrm>
            <a:off x="6648120" y="3254400"/>
            <a:ext cx="222948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2022.06.20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93" name="Picture 2"/>
          <p:cNvPicPr/>
          <p:nvPr/>
        </p:nvPicPr>
        <p:blipFill>
          <a:blip r:embed="rId4">
            <a:alphaModFix amt="69000"/>
          </a:blip>
          <a:stretch/>
        </p:blipFill>
        <p:spPr>
          <a:xfrm>
            <a:off x="1682280" y="4022280"/>
            <a:ext cx="2449080" cy="105552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BC94642-E544-4537-AA8F-E4905F83FBEF}" type="slidenum"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835920" y="363960"/>
            <a:ext cx="1051488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hu-HU" sz="4400" b="0" strike="noStrike" spc="-1">
                <a:solidFill>
                  <a:srgbClr val="000000"/>
                </a:solidFill>
                <a:latin typeface="Consolas"/>
              </a:rPr>
              <a:t>HIJING</a:t>
            </a:r>
            <a:r>
              <a:rPr lang="hu-HU" sz="4400" b="0" strike="noStrike" spc="-1">
                <a:solidFill>
                  <a:srgbClr val="990000"/>
                </a:solidFill>
                <a:latin typeface="Consolas"/>
              </a:rPr>
              <a:t>++</a:t>
            </a:r>
            <a:r>
              <a:rPr lang="hu-HU" sz="3200" b="0" strike="noStrike" spc="-1">
                <a:solidFill>
                  <a:srgbClr val="000000"/>
                </a:solidFill>
                <a:latin typeface="Calibri"/>
              </a:rPr>
              <a:t>: ALICE </a:t>
            </a:r>
            <a:r>
              <a:rPr lang="hu-HU" sz="3200" b="0" strike="noStrike" spc="-1">
                <a:solidFill>
                  <a:srgbClr val="C9211E"/>
                </a:solidFill>
                <a:latin typeface="Calibri"/>
              </a:rPr>
              <a:t>Lead</a:t>
            </a:r>
            <a:r>
              <a:rPr lang="hu-HU" sz="3200" b="0" strike="noStrike" spc="-1">
                <a:solidFill>
                  <a:srgbClr val="000000"/>
                </a:solidFill>
                <a:latin typeface="Calibri"/>
              </a:rPr>
              <a:t>-</a:t>
            </a:r>
            <a:r>
              <a:rPr lang="hu-HU" sz="3200" b="0" strike="noStrike" spc="-1">
                <a:solidFill>
                  <a:srgbClr val="C9211E"/>
                </a:solidFill>
                <a:latin typeface="Calibri"/>
              </a:rPr>
              <a:t>Lead</a:t>
            </a:r>
            <a:r>
              <a:rPr lang="hu-HU" sz="3200" b="0" strike="noStrike" spc="-1">
                <a:solidFill>
                  <a:srgbClr val="000000"/>
                </a:solidFill>
                <a:latin typeface="Calibri"/>
              </a:rPr>
              <a:t> collision at 2.76 TeV</a:t>
            </a:r>
            <a:br>
              <a:rPr sz="3200"/>
            </a:br>
            <a:r>
              <a:rPr lang="hu-HU" sz="2200" b="0" strike="noStrike" spc="-1">
                <a:solidFill>
                  <a:srgbClr val="000000"/>
                </a:solidFill>
                <a:latin typeface="Calibri"/>
              </a:rPr>
              <a:t>Charged particle pseudorapidity density in centrality classes</a:t>
            </a:r>
          </a:p>
        </p:txBody>
      </p:sp>
      <p:pic>
        <p:nvPicPr>
          <p:cNvPr id="175" name="Kép 174"/>
          <p:cNvPicPr/>
          <p:nvPr/>
        </p:nvPicPr>
        <p:blipFill>
          <a:blip r:embed="rId2">
            <a:alphaModFix amt="69000"/>
          </a:blip>
          <a:stretch/>
        </p:blipFill>
        <p:spPr>
          <a:xfrm>
            <a:off x="5943600" y="1828800"/>
            <a:ext cx="5984280" cy="4969800"/>
          </a:xfrm>
          <a:prstGeom prst="rect">
            <a:avLst/>
          </a:prstGeom>
          <a:ln w="9000">
            <a:noFill/>
          </a:ln>
        </p:spPr>
      </p:pic>
      <p:pic>
        <p:nvPicPr>
          <p:cNvPr id="176" name="Kép 175"/>
          <p:cNvPicPr/>
          <p:nvPr/>
        </p:nvPicPr>
        <p:blipFill>
          <a:blip r:embed="rId3">
            <a:alphaModFix amt="69000"/>
          </a:blip>
          <a:stretch/>
        </p:blipFill>
        <p:spPr>
          <a:xfrm>
            <a:off x="814680" y="1844280"/>
            <a:ext cx="4443120" cy="2499120"/>
          </a:xfrm>
          <a:prstGeom prst="rect">
            <a:avLst/>
          </a:prstGeom>
          <a:ln w="9000">
            <a:noFill/>
          </a:ln>
        </p:spPr>
      </p:pic>
      <p:pic>
        <p:nvPicPr>
          <p:cNvPr id="177" name="Kép 176"/>
          <p:cNvPicPr/>
          <p:nvPr/>
        </p:nvPicPr>
        <p:blipFill>
          <a:blip r:embed="rId4">
            <a:alphaModFix amt="69000"/>
          </a:blip>
          <a:stretch/>
        </p:blipFill>
        <p:spPr>
          <a:xfrm>
            <a:off x="11163600" y="190800"/>
            <a:ext cx="952200" cy="952200"/>
          </a:xfrm>
          <a:prstGeom prst="rect">
            <a:avLst/>
          </a:prstGeom>
          <a:ln w="9000">
            <a:noFill/>
          </a:ln>
        </p:spPr>
      </p:pic>
      <p:sp>
        <p:nvSpPr>
          <p:cNvPr id="178" name="Ellipszis 177"/>
          <p:cNvSpPr/>
          <p:nvPr/>
        </p:nvSpPr>
        <p:spPr>
          <a:xfrm>
            <a:off x="685800" y="5029560"/>
            <a:ext cx="1143000" cy="1143000"/>
          </a:xfrm>
          <a:prstGeom prst="ellipse">
            <a:avLst/>
          </a:prstGeom>
          <a:solidFill>
            <a:srgbClr val="CA2421">
              <a:alpha val="47000"/>
            </a:srgbClr>
          </a:solidFill>
          <a:ln w="9000">
            <a:solidFill>
              <a:srgbClr val="355269">
                <a:alpha val="10000"/>
              </a:srgb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9" name="Ellipszis 178"/>
          <p:cNvSpPr/>
          <p:nvPr/>
        </p:nvSpPr>
        <p:spPr>
          <a:xfrm>
            <a:off x="914400" y="5029560"/>
            <a:ext cx="1143000" cy="1143000"/>
          </a:xfrm>
          <a:prstGeom prst="ellipse">
            <a:avLst/>
          </a:prstGeom>
          <a:solidFill>
            <a:srgbClr val="CA2421">
              <a:alpha val="47000"/>
            </a:srgbClr>
          </a:solidFill>
          <a:ln w="9000">
            <a:solidFill>
              <a:srgbClr val="355269">
                <a:alpha val="10000"/>
              </a:srgb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0" name="Szövegdoboz 179"/>
          <p:cNvSpPr txBox="1"/>
          <p:nvPr/>
        </p:nvSpPr>
        <p:spPr>
          <a:xfrm>
            <a:off x="685800" y="4739400"/>
            <a:ext cx="1828800" cy="290160"/>
          </a:xfrm>
          <a:prstGeom prst="rect">
            <a:avLst/>
          </a:prstGeom>
          <a:noFill/>
          <a:ln w="900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400" b="0" strike="noStrike" spc="-1">
                <a:solidFill>
                  <a:srgbClr val="111111"/>
                </a:solidFill>
                <a:latin typeface="Arial"/>
              </a:rPr>
              <a:t>Centrality: </a:t>
            </a:r>
            <a:r>
              <a:rPr lang="en-US" sz="1400" b="0" strike="noStrike" spc="-1">
                <a:solidFill>
                  <a:srgbClr val="C9211E"/>
                </a:solidFill>
                <a:latin typeface="Arial"/>
              </a:rPr>
              <a:t>0-5%</a:t>
            </a:r>
          </a:p>
        </p:txBody>
      </p:sp>
      <p:pic>
        <p:nvPicPr>
          <p:cNvPr id="181" name="Kép 180"/>
          <p:cNvPicPr/>
          <p:nvPr/>
        </p:nvPicPr>
        <p:blipFill>
          <a:blip r:embed="rId5">
            <a:alphaModFix amt="69000"/>
          </a:blip>
          <a:stretch/>
        </p:blipFill>
        <p:spPr>
          <a:xfrm>
            <a:off x="3200400" y="4114800"/>
            <a:ext cx="655560" cy="620957"/>
          </a:xfrm>
          <a:prstGeom prst="rect">
            <a:avLst/>
          </a:prstGeom>
          <a:ln w="9000">
            <a:noFill/>
          </a:ln>
        </p:spPr>
      </p:pic>
      <p:pic>
        <p:nvPicPr>
          <p:cNvPr id="183" name="Kép 182"/>
          <p:cNvPicPr/>
          <p:nvPr/>
        </p:nvPicPr>
        <p:blipFill>
          <a:blip r:embed="rId5">
            <a:alphaModFix amt="69000"/>
          </a:blip>
          <a:stretch/>
        </p:blipFill>
        <p:spPr>
          <a:xfrm>
            <a:off x="2057400" y="4111158"/>
            <a:ext cx="685800" cy="624599"/>
          </a:xfrm>
          <a:prstGeom prst="rect">
            <a:avLst/>
          </a:prstGeom>
          <a:ln w="9000">
            <a:noFill/>
          </a:ln>
        </p:spPr>
      </p:pic>
      <p:sp>
        <p:nvSpPr>
          <p:cNvPr id="184" name="Ellipszis 183"/>
          <p:cNvSpPr/>
          <p:nvPr/>
        </p:nvSpPr>
        <p:spPr>
          <a:xfrm>
            <a:off x="3786480" y="5029560"/>
            <a:ext cx="1143000" cy="1143000"/>
          </a:xfrm>
          <a:prstGeom prst="ellipse">
            <a:avLst/>
          </a:prstGeom>
          <a:solidFill>
            <a:srgbClr val="0CD5D9">
              <a:alpha val="46000"/>
            </a:srgbClr>
          </a:solidFill>
          <a:ln w="9000">
            <a:solidFill>
              <a:srgbClr val="3465A4">
                <a:alpha val="20000"/>
              </a:srgb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5" name="Ellipszis 184"/>
          <p:cNvSpPr/>
          <p:nvPr/>
        </p:nvSpPr>
        <p:spPr>
          <a:xfrm>
            <a:off x="4800600" y="5029560"/>
            <a:ext cx="1143000" cy="1143000"/>
          </a:xfrm>
          <a:prstGeom prst="ellipse">
            <a:avLst/>
          </a:prstGeom>
          <a:solidFill>
            <a:srgbClr val="0CD5D9">
              <a:alpha val="46000"/>
            </a:srgbClr>
          </a:solidFill>
          <a:ln w="9000">
            <a:solidFill>
              <a:srgbClr val="3465A4">
                <a:alpha val="20000"/>
              </a:srgb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6" name="Szövegdoboz 185"/>
          <p:cNvSpPr txBox="1"/>
          <p:nvPr/>
        </p:nvSpPr>
        <p:spPr>
          <a:xfrm>
            <a:off x="3786480" y="4739400"/>
            <a:ext cx="1828800" cy="290160"/>
          </a:xfrm>
          <a:prstGeom prst="rect">
            <a:avLst/>
          </a:prstGeom>
          <a:noFill/>
          <a:ln w="900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400" b="0" strike="noStrike" spc="-1">
                <a:solidFill>
                  <a:srgbClr val="111111"/>
                </a:solidFill>
                <a:latin typeface="Arial"/>
              </a:rPr>
              <a:t>Centrality:</a:t>
            </a:r>
            <a:r>
              <a:rPr lang="en-US" sz="1400" b="0" strike="noStrike" spc="-1">
                <a:solidFill>
                  <a:srgbClr val="355269"/>
                </a:solidFill>
                <a:latin typeface="Arial"/>
              </a:rPr>
              <a:t> </a:t>
            </a:r>
            <a:r>
              <a:rPr lang="en-US" sz="1400" b="0" strike="noStrike" spc="-1">
                <a:solidFill>
                  <a:srgbClr val="00FAFF"/>
                </a:solidFill>
                <a:latin typeface="Arial"/>
              </a:rPr>
              <a:t>80-100%</a:t>
            </a:r>
            <a:endParaRPr lang="en-US" sz="1400" b="0" strike="noStrike" spc="-1">
              <a:solidFill>
                <a:srgbClr val="355269"/>
              </a:solidFill>
              <a:latin typeface="Arial"/>
            </a:endParaRPr>
          </a:p>
        </p:txBody>
      </p:sp>
      <p:sp>
        <p:nvSpPr>
          <p:cNvPr id="187" name="Szabadkézi sokszög: alakzat 186"/>
          <p:cNvSpPr/>
          <p:nvPr/>
        </p:nvSpPr>
        <p:spPr>
          <a:xfrm>
            <a:off x="2286000" y="5257800"/>
            <a:ext cx="13716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5400"/>
                </a:moveTo>
                <a:lnTo>
                  <a:pt x="16200" y="5400"/>
                </a:lnTo>
                <a:lnTo>
                  <a:pt x="16200" y="0"/>
                </a:lnTo>
                <a:lnTo>
                  <a:pt x="21600" y="10800"/>
                </a:lnTo>
                <a:lnTo>
                  <a:pt x="16200" y="21600"/>
                </a:lnTo>
                <a:lnTo>
                  <a:pt x="16200" y="16200"/>
                </a:lnTo>
                <a:lnTo>
                  <a:pt x="0" y="16200"/>
                </a:lnTo>
                <a:close/>
              </a:path>
            </a:pathLst>
          </a:custGeom>
          <a:gradFill rotWithShape="0">
            <a:gsLst>
              <a:gs pos="0">
                <a:srgbClr val="FFA6A6"/>
              </a:gs>
              <a:gs pos="100000">
                <a:srgbClr val="B4C7DC"/>
              </a:gs>
            </a:gsLst>
            <a:lin ang="3600000"/>
          </a:gradFill>
          <a:ln w="9000">
            <a:solidFill>
              <a:srgbClr val="11111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8" name="Szabadkézi sokszög: alakzat 187"/>
          <p:cNvSpPr/>
          <p:nvPr/>
        </p:nvSpPr>
        <p:spPr>
          <a:xfrm>
            <a:off x="2803320" y="4277880"/>
            <a:ext cx="366840" cy="141120"/>
          </a:xfrm>
          <a:custGeom>
            <a:avLst/>
            <a:gdLst/>
            <a:ahLst/>
            <a:cxnLst/>
            <a:rect l="0" t="0" r="r" b="b"/>
            <a:pathLst>
              <a:path w="1019" h="392">
                <a:moveTo>
                  <a:pt x="0" y="196"/>
                </a:moveTo>
                <a:cubicBezTo>
                  <a:pt x="68" y="131"/>
                  <a:pt x="135" y="65"/>
                  <a:pt x="203" y="0"/>
                </a:cubicBezTo>
                <a:cubicBezTo>
                  <a:pt x="203" y="33"/>
                  <a:pt x="203" y="65"/>
                  <a:pt x="203" y="98"/>
                </a:cubicBezTo>
                <a:cubicBezTo>
                  <a:pt x="407" y="98"/>
                  <a:pt x="611" y="98"/>
                  <a:pt x="816" y="98"/>
                </a:cubicBezTo>
                <a:cubicBezTo>
                  <a:pt x="816" y="65"/>
                  <a:pt x="816" y="33"/>
                  <a:pt x="816" y="0"/>
                </a:cubicBezTo>
                <a:cubicBezTo>
                  <a:pt x="884" y="65"/>
                  <a:pt x="951" y="131"/>
                  <a:pt x="1019" y="196"/>
                </a:cubicBezTo>
                <a:cubicBezTo>
                  <a:pt x="951" y="261"/>
                  <a:pt x="884" y="327"/>
                  <a:pt x="816" y="392"/>
                </a:cubicBezTo>
                <a:cubicBezTo>
                  <a:pt x="816" y="359"/>
                  <a:pt x="816" y="327"/>
                  <a:pt x="816" y="294"/>
                </a:cubicBezTo>
                <a:cubicBezTo>
                  <a:pt x="611" y="294"/>
                  <a:pt x="407" y="294"/>
                  <a:pt x="203" y="294"/>
                </a:cubicBezTo>
                <a:cubicBezTo>
                  <a:pt x="203" y="327"/>
                  <a:pt x="203" y="359"/>
                  <a:pt x="203" y="392"/>
                </a:cubicBezTo>
                <a:cubicBezTo>
                  <a:pt x="135" y="327"/>
                  <a:pt x="68" y="261"/>
                  <a:pt x="0" y="196"/>
                </a:cubicBezTo>
                <a:close/>
              </a:path>
            </a:pathLst>
          </a:custGeom>
          <a:solidFill>
            <a:srgbClr val="000000"/>
          </a:solidFill>
          <a:ln w="9000">
            <a:solidFill>
              <a:srgbClr val="000000"/>
            </a:solidFill>
            <a:round/>
          </a:ln>
        </p:spPr>
      </p:sp>
      <p:sp>
        <p:nvSpPr>
          <p:cNvPr id="189" name="Szövegdoboz 188"/>
          <p:cNvSpPr txBox="1"/>
          <p:nvPr/>
        </p:nvSpPr>
        <p:spPr>
          <a:xfrm>
            <a:off x="11505240" y="996840"/>
            <a:ext cx="427680" cy="275040"/>
          </a:xfrm>
          <a:prstGeom prst="rect">
            <a:avLst/>
          </a:prstGeom>
          <a:noFill/>
          <a:ln w="900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300" b="0" strike="noStrike" spc="-1">
                <a:latin typeface="Arial"/>
                <a:hlinkClick r:id="rId6"/>
              </a:rPr>
              <a:t>link</a:t>
            </a:r>
            <a:endParaRPr lang="en-US" sz="13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D767E499-76A3-48A1-9A20-CE379D025FF3}" type="slidenum"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835920" y="363960"/>
            <a:ext cx="1051488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hu-HU" sz="4400" b="0" strike="noStrike" spc="-1">
                <a:solidFill>
                  <a:srgbClr val="000000"/>
                </a:solidFill>
                <a:latin typeface="Consolas"/>
              </a:rPr>
              <a:t>HIJING</a:t>
            </a:r>
            <a:r>
              <a:rPr lang="hu-HU" sz="4400" b="0" strike="noStrike" spc="-1">
                <a:solidFill>
                  <a:srgbClr val="990000"/>
                </a:solidFill>
                <a:latin typeface="Consolas"/>
              </a:rPr>
              <a:t>++</a:t>
            </a:r>
            <a:r>
              <a:rPr lang="hu-HU" sz="3200" b="0" strike="noStrike" spc="-1">
                <a:solidFill>
                  <a:srgbClr val="000000"/>
                </a:solidFill>
                <a:latin typeface="Calibri"/>
              </a:rPr>
              <a:t>: ALICE </a:t>
            </a:r>
            <a:r>
              <a:rPr lang="hu-HU" sz="3200" b="0" strike="noStrike" spc="-1">
                <a:solidFill>
                  <a:srgbClr val="C9211E"/>
                </a:solidFill>
                <a:latin typeface="Calibri"/>
              </a:rPr>
              <a:t>Lead</a:t>
            </a:r>
            <a:r>
              <a:rPr lang="hu-HU" sz="3200" b="0" strike="noStrike" spc="-1">
                <a:solidFill>
                  <a:srgbClr val="000000"/>
                </a:solidFill>
                <a:latin typeface="Calibri"/>
              </a:rPr>
              <a:t>-</a:t>
            </a:r>
            <a:r>
              <a:rPr lang="hu-HU" sz="3200" b="0" strike="noStrike" spc="-1">
                <a:solidFill>
                  <a:srgbClr val="C9211E"/>
                </a:solidFill>
                <a:latin typeface="Calibri"/>
              </a:rPr>
              <a:t>Lead</a:t>
            </a:r>
            <a:r>
              <a:rPr lang="hu-HU" sz="3200" b="0" strike="noStrike" spc="-1">
                <a:solidFill>
                  <a:srgbClr val="000000"/>
                </a:solidFill>
                <a:latin typeface="Calibri"/>
              </a:rPr>
              <a:t> collision at 5.02 TeV</a:t>
            </a:r>
            <a:br>
              <a:rPr sz="3200"/>
            </a:br>
            <a:r>
              <a:rPr lang="hu-HU" sz="2200" b="0" strike="noStrike" spc="-1">
                <a:solidFill>
                  <a:srgbClr val="000000"/>
                </a:solidFill>
                <a:latin typeface="Calibri"/>
              </a:rPr>
              <a:t>Charged particle pseudorapidity density in nine centrality classes</a:t>
            </a:r>
          </a:p>
        </p:txBody>
      </p:sp>
      <p:pic>
        <p:nvPicPr>
          <p:cNvPr id="191" name="Kép 190"/>
          <p:cNvPicPr/>
          <p:nvPr/>
        </p:nvPicPr>
        <p:blipFill>
          <a:blip r:embed="rId2">
            <a:alphaModFix amt="69000"/>
          </a:blip>
          <a:stretch/>
        </p:blipFill>
        <p:spPr>
          <a:xfrm>
            <a:off x="6400800" y="1600200"/>
            <a:ext cx="4824000" cy="5257800"/>
          </a:xfrm>
          <a:prstGeom prst="rect">
            <a:avLst/>
          </a:prstGeom>
          <a:ln w="9000">
            <a:noFill/>
          </a:ln>
        </p:spPr>
      </p:pic>
      <p:pic>
        <p:nvPicPr>
          <p:cNvPr id="192" name="Kép 191"/>
          <p:cNvPicPr/>
          <p:nvPr/>
        </p:nvPicPr>
        <p:blipFill>
          <a:blip r:embed="rId3">
            <a:alphaModFix amt="69000"/>
          </a:blip>
          <a:stretch/>
        </p:blipFill>
        <p:spPr>
          <a:xfrm>
            <a:off x="814680" y="1844280"/>
            <a:ext cx="4443120" cy="2499120"/>
          </a:xfrm>
          <a:prstGeom prst="rect">
            <a:avLst/>
          </a:prstGeom>
          <a:ln w="9000">
            <a:noFill/>
          </a:ln>
        </p:spPr>
      </p:pic>
      <p:pic>
        <p:nvPicPr>
          <p:cNvPr id="193" name="Kép 192"/>
          <p:cNvPicPr/>
          <p:nvPr/>
        </p:nvPicPr>
        <p:blipFill>
          <a:blip r:embed="rId4">
            <a:alphaModFix amt="69000"/>
          </a:blip>
          <a:stretch/>
        </p:blipFill>
        <p:spPr>
          <a:xfrm>
            <a:off x="11163600" y="190800"/>
            <a:ext cx="952200" cy="952200"/>
          </a:xfrm>
          <a:prstGeom prst="rect">
            <a:avLst/>
          </a:prstGeom>
          <a:ln w="9000">
            <a:noFill/>
          </a:ln>
        </p:spPr>
      </p:pic>
      <p:pic>
        <p:nvPicPr>
          <p:cNvPr id="197" name="Kép 196"/>
          <p:cNvPicPr/>
          <p:nvPr/>
        </p:nvPicPr>
        <p:blipFill>
          <a:blip r:embed="rId5">
            <a:alphaModFix amt="69000"/>
          </a:blip>
          <a:stretch/>
        </p:blipFill>
        <p:spPr>
          <a:xfrm>
            <a:off x="2057400" y="4114800"/>
            <a:ext cx="685800" cy="624600"/>
          </a:xfrm>
          <a:prstGeom prst="rect">
            <a:avLst/>
          </a:prstGeom>
          <a:ln w="9000">
            <a:noFill/>
          </a:ln>
        </p:spPr>
      </p:pic>
      <p:pic>
        <p:nvPicPr>
          <p:cNvPr id="198" name="Kép 197"/>
          <p:cNvPicPr/>
          <p:nvPr/>
        </p:nvPicPr>
        <p:blipFill>
          <a:blip r:embed="rId5">
            <a:alphaModFix amt="69000"/>
          </a:blip>
          <a:stretch/>
        </p:blipFill>
        <p:spPr>
          <a:xfrm>
            <a:off x="3200400" y="4114799"/>
            <a:ext cx="685800" cy="624599"/>
          </a:xfrm>
          <a:prstGeom prst="rect">
            <a:avLst/>
          </a:prstGeom>
          <a:ln w="9000">
            <a:noFill/>
          </a:ln>
        </p:spPr>
      </p:pic>
      <p:sp>
        <p:nvSpPr>
          <p:cNvPr id="203" name="Szabadkézi sokszög: alakzat 202"/>
          <p:cNvSpPr/>
          <p:nvPr/>
        </p:nvSpPr>
        <p:spPr>
          <a:xfrm>
            <a:off x="2803320" y="4277880"/>
            <a:ext cx="366840" cy="141120"/>
          </a:xfrm>
          <a:custGeom>
            <a:avLst/>
            <a:gdLst/>
            <a:ahLst/>
            <a:cxnLst/>
            <a:rect l="0" t="0" r="r" b="b"/>
            <a:pathLst>
              <a:path w="1019" h="392">
                <a:moveTo>
                  <a:pt x="0" y="196"/>
                </a:moveTo>
                <a:cubicBezTo>
                  <a:pt x="68" y="131"/>
                  <a:pt x="135" y="65"/>
                  <a:pt x="203" y="0"/>
                </a:cubicBezTo>
                <a:cubicBezTo>
                  <a:pt x="203" y="33"/>
                  <a:pt x="203" y="65"/>
                  <a:pt x="203" y="98"/>
                </a:cubicBezTo>
                <a:cubicBezTo>
                  <a:pt x="407" y="98"/>
                  <a:pt x="611" y="98"/>
                  <a:pt x="816" y="98"/>
                </a:cubicBezTo>
                <a:cubicBezTo>
                  <a:pt x="816" y="65"/>
                  <a:pt x="816" y="33"/>
                  <a:pt x="816" y="0"/>
                </a:cubicBezTo>
                <a:cubicBezTo>
                  <a:pt x="884" y="65"/>
                  <a:pt x="951" y="131"/>
                  <a:pt x="1019" y="196"/>
                </a:cubicBezTo>
                <a:cubicBezTo>
                  <a:pt x="951" y="261"/>
                  <a:pt x="884" y="327"/>
                  <a:pt x="816" y="392"/>
                </a:cubicBezTo>
                <a:cubicBezTo>
                  <a:pt x="816" y="359"/>
                  <a:pt x="816" y="327"/>
                  <a:pt x="816" y="294"/>
                </a:cubicBezTo>
                <a:cubicBezTo>
                  <a:pt x="611" y="294"/>
                  <a:pt x="407" y="294"/>
                  <a:pt x="203" y="294"/>
                </a:cubicBezTo>
                <a:cubicBezTo>
                  <a:pt x="203" y="327"/>
                  <a:pt x="203" y="359"/>
                  <a:pt x="203" y="392"/>
                </a:cubicBezTo>
                <a:cubicBezTo>
                  <a:pt x="135" y="327"/>
                  <a:pt x="68" y="261"/>
                  <a:pt x="0" y="196"/>
                </a:cubicBezTo>
                <a:close/>
              </a:path>
            </a:pathLst>
          </a:custGeom>
          <a:solidFill>
            <a:srgbClr val="000000"/>
          </a:solidFill>
          <a:ln w="9000">
            <a:solidFill>
              <a:srgbClr val="000000"/>
            </a:solidFill>
            <a:round/>
          </a:ln>
        </p:spPr>
      </p:sp>
      <p:sp>
        <p:nvSpPr>
          <p:cNvPr id="204" name="Szövegdoboz 203"/>
          <p:cNvSpPr txBox="1"/>
          <p:nvPr/>
        </p:nvSpPr>
        <p:spPr>
          <a:xfrm>
            <a:off x="11285280" y="981000"/>
            <a:ext cx="717120" cy="290160"/>
          </a:xfrm>
          <a:prstGeom prst="rect">
            <a:avLst/>
          </a:prstGeom>
          <a:noFill/>
          <a:ln w="900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400" b="0" strike="noStrike" spc="-1">
                <a:latin typeface="Arial"/>
                <a:hlinkClick r:id="rId6"/>
              </a:rPr>
              <a:t>central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205" name="Szövegdoboz 204"/>
          <p:cNvSpPr txBox="1"/>
          <p:nvPr/>
        </p:nvSpPr>
        <p:spPr>
          <a:xfrm>
            <a:off x="11390400" y="1261440"/>
            <a:ext cx="1168920" cy="959040"/>
          </a:xfrm>
          <a:prstGeom prst="rect">
            <a:avLst/>
          </a:prstGeom>
          <a:noFill/>
          <a:ln w="900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400" b="0" strike="noStrike" spc="-1">
                <a:latin typeface="Arial"/>
                <a:hlinkClick r:id="rId7"/>
              </a:rPr>
              <a:t>perif</a:t>
            </a:r>
            <a:endParaRPr lang="en-US" sz="1400" b="0" strike="noStrike" spc="-1">
              <a:latin typeface="Arial"/>
            </a:endParaRPr>
          </a:p>
          <a:p>
            <a:endParaRPr lang="en-US" sz="1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F734428D-B016-4812-B977-022A59C38EDE}" type="slidenum">
              <a:t>11</a:t>
            </a:fld>
            <a:endParaRPr/>
          </a:p>
        </p:txBody>
      </p:sp>
      <p:sp>
        <p:nvSpPr>
          <p:cNvPr id="19" name="Ellipszis 18">
            <a:extLst>
              <a:ext uri="{FF2B5EF4-FFF2-40B4-BE49-F238E27FC236}">
                <a16:creationId xmlns:a16="http://schemas.microsoft.com/office/drawing/2014/main" id="{243330C5-BF62-06DC-717C-56AA8D811201}"/>
              </a:ext>
            </a:extLst>
          </p:cNvPr>
          <p:cNvSpPr/>
          <p:nvPr/>
        </p:nvSpPr>
        <p:spPr>
          <a:xfrm>
            <a:off x="685800" y="5029560"/>
            <a:ext cx="1143000" cy="1143000"/>
          </a:xfrm>
          <a:prstGeom prst="ellipse">
            <a:avLst/>
          </a:prstGeom>
          <a:solidFill>
            <a:srgbClr val="CA2421">
              <a:alpha val="47000"/>
            </a:srgbClr>
          </a:solidFill>
          <a:ln w="9000">
            <a:solidFill>
              <a:srgbClr val="355269">
                <a:alpha val="10000"/>
              </a:srgb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" name="Ellipszis 19">
            <a:extLst>
              <a:ext uri="{FF2B5EF4-FFF2-40B4-BE49-F238E27FC236}">
                <a16:creationId xmlns:a16="http://schemas.microsoft.com/office/drawing/2014/main" id="{3FB463D0-2778-B556-655B-C1A8460A1A42}"/>
              </a:ext>
            </a:extLst>
          </p:cNvPr>
          <p:cNvSpPr/>
          <p:nvPr/>
        </p:nvSpPr>
        <p:spPr>
          <a:xfrm>
            <a:off x="914400" y="5029560"/>
            <a:ext cx="1143000" cy="1143000"/>
          </a:xfrm>
          <a:prstGeom prst="ellipse">
            <a:avLst/>
          </a:prstGeom>
          <a:solidFill>
            <a:srgbClr val="CA2421">
              <a:alpha val="47000"/>
            </a:srgbClr>
          </a:solidFill>
          <a:ln w="9000">
            <a:solidFill>
              <a:srgbClr val="355269">
                <a:alpha val="10000"/>
              </a:srgb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71644BA2-519D-29A4-A1E6-67D5C2A59800}"/>
              </a:ext>
            </a:extLst>
          </p:cNvPr>
          <p:cNvSpPr txBox="1"/>
          <p:nvPr/>
        </p:nvSpPr>
        <p:spPr>
          <a:xfrm>
            <a:off x="685800" y="4739400"/>
            <a:ext cx="1828800" cy="290160"/>
          </a:xfrm>
          <a:prstGeom prst="rect">
            <a:avLst/>
          </a:prstGeom>
          <a:noFill/>
          <a:ln w="900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400" b="0" strike="noStrike" spc="-1">
                <a:solidFill>
                  <a:srgbClr val="111111"/>
                </a:solidFill>
                <a:latin typeface="Arial"/>
              </a:rPr>
              <a:t>Centrality: </a:t>
            </a:r>
            <a:r>
              <a:rPr lang="en-US" sz="1400" b="0" strike="noStrike" spc="-1">
                <a:solidFill>
                  <a:srgbClr val="C9211E"/>
                </a:solidFill>
                <a:latin typeface="Arial"/>
              </a:rPr>
              <a:t>0-5%</a:t>
            </a:r>
          </a:p>
        </p:txBody>
      </p:sp>
      <p:sp>
        <p:nvSpPr>
          <p:cNvPr id="22" name="Ellipszis 21">
            <a:extLst>
              <a:ext uri="{FF2B5EF4-FFF2-40B4-BE49-F238E27FC236}">
                <a16:creationId xmlns:a16="http://schemas.microsoft.com/office/drawing/2014/main" id="{94072251-AEBC-2D5F-BE2B-3F3EA9BD0132}"/>
              </a:ext>
            </a:extLst>
          </p:cNvPr>
          <p:cNvSpPr/>
          <p:nvPr/>
        </p:nvSpPr>
        <p:spPr>
          <a:xfrm>
            <a:off x="3786480" y="5029560"/>
            <a:ext cx="1143000" cy="1143000"/>
          </a:xfrm>
          <a:prstGeom prst="ellipse">
            <a:avLst/>
          </a:prstGeom>
          <a:solidFill>
            <a:srgbClr val="0CD5D9">
              <a:alpha val="46000"/>
            </a:srgbClr>
          </a:solidFill>
          <a:ln w="9000">
            <a:solidFill>
              <a:srgbClr val="3465A4">
                <a:alpha val="20000"/>
              </a:srgb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" name="Ellipszis 22">
            <a:extLst>
              <a:ext uri="{FF2B5EF4-FFF2-40B4-BE49-F238E27FC236}">
                <a16:creationId xmlns:a16="http://schemas.microsoft.com/office/drawing/2014/main" id="{EA0FB80A-4479-A729-B8B4-1AFD775559A0}"/>
              </a:ext>
            </a:extLst>
          </p:cNvPr>
          <p:cNvSpPr/>
          <p:nvPr/>
        </p:nvSpPr>
        <p:spPr>
          <a:xfrm>
            <a:off x="4800600" y="5029560"/>
            <a:ext cx="1143000" cy="1143000"/>
          </a:xfrm>
          <a:prstGeom prst="ellipse">
            <a:avLst/>
          </a:prstGeom>
          <a:solidFill>
            <a:srgbClr val="0CD5D9">
              <a:alpha val="46000"/>
            </a:srgbClr>
          </a:solidFill>
          <a:ln w="9000">
            <a:solidFill>
              <a:srgbClr val="3465A4">
                <a:alpha val="20000"/>
              </a:srgb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5CA9BBAA-4844-0106-2E51-D7AA29FB77F3}"/>
              </a:ext>
            </a:extLst>
          </p:cNvPr>
          <p:cNvSpPr txBox="1"/>
          <p:nvPr/>
        </p:nvSpPr>
        <p:spPr>
          <a:xfrm>
            <a:off x="3786480" y="4739400"/>
            <a:ext cx="1828800" cy="290160"/>
          </a:xfrm>
          <a:prstGeom prst="rect">
            <a:avLst/>
          </a:prstGeom>
          <a:noFill/>
          <a:ln w="900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400" b="0" strike="noStrike" spc="-1">
                <a:solidFill>
                  <a:srgbClr val="111111"/>
                </a:solidFill>
                <a:latin typeface="Arial"/>
              </a:rPr>
              <a:t>Centrality:</a:t>
            </a:r>
            <a:r>
              <a:rPr lang="en-US" sz="1400" b="0" strike="noStrike" spc="-1">
                <a:solidFill>
                  <a:srgbClr val="355269"/>
                </a:solidFill>
                <a:latin typeface="Arial"/>
              </a:rPr>
              <a:t> </a:t>
            </a:r>
            <a:r>
              <a:rPr lang="en-US" sz="1400" b="0" strike="noStrike" spc="-1">
                <a:solidFill>
                  <a:srgbClr val="00FAFF"/>
                </a:solidFill>
                <a:latin typeface="Arial"/>
              </a:rPr>
              <a:t>80-100%</a:t>
            </a:r>
            <a:endParaRPr lang="en-US" sz="1400" b="0" strike="noStrike" spc="-1">
              <a:solidFill>
                <a:srgbClr val="355269"/>
              </a:solidFill>
              <a:latin typeface="Arial"/>
            </a:endParaRPr>
          </a:p>
        </p:txBody>
      </p:sp>
      <p:sp>
        <p:nvSpPr>
          <p:cNvPr id="25" name="Szabadkézi sokszög: alakzat 24">
            <a:extLst>
              <a:ext uri="{FF2B5EF4-FFF2-40B4-BE49-F238E27FC236}">
                <a16:creationId xmlns:a16="http://schemas.microsoft.com/office/drawing/2014/main" id="{81D86F2D-7E4B-B479-A846-0CE221C6CD08}"/>
              </a:ext>
            </a:extLst>
          </p:cNvPr>
          <p:cNvSpPr/>
          <p:nvPr/>
        </p:nvSpPr>
        <p:spPr>
          <a:xfrm>
            <a:off x="2286000" y="5257800"/>
            <a:ext cx="13716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5400"/>
                </a:moveTo>
                <a:lnTo>
                  <a:pt x="16200" y="5400"/>
                </a:lnTo>
                <a:lnTo>
                  <a:pt x="16200" y="0"/>
                </a:lnTo>
                <a:lnTo>
                  <a:pt x="21600" y="10800"/>
                </a:lnTo>
                <a:lnTo>
                  <a:pt x="16200" y="21600"/>
                </a:lnTo>
                <a:lnTo>
                  <a:pt x="16200" y="16200"/>
                </a:lnTo>
                <a:lnTo>
                  <a:pt x="0" y="16200"/>
                </a:lnTo>
                <a:close/>
              </a:path>
            </a:pathLst>
          </a:custGeom>
          <a:gradFill rotWithShape="0">
            <a:gsLst>
              <a:gs pos="0">
                <a:srgbClr val="FFA6A6"/>
              </a:gs>
              <a:gs pos="100000">
                <a:srgbClr val="B4C7DC"/>
              </a:gs>
            </a:gsLst>
            <a:lin ang="3600000"/>
          </a:gradFill>
          <a:ln w="9000">
            <a:solidFill>
              <a:srgbClr val="11111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835920" y="363960"/>
            <a:ext cx="1051488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hu-HU" sz="4400" b="0" strike="noStrike" spc="-1">
                <a:solidFill>
                  <a:srgbClr val="000000"/>
                </a:solidFill>
                <a:latin typeface="Arial"/>
              </a:rPr>
              <a:t>Summary</a:t>
            </a:r>
            <a:endParaRPr lang="hu-H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7" name="Tartalom helye 3"/>
          <p:cNvSpPr txBox="1"/>
          <p:nvPr/>
        </p:nvSpPr>
        <p:spPr>
          <a:xfrm>
            <a:off x="914400" y="1689120"/>
            <a:ext cx="9406294" cy="4033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hu-HU" sz="2400" b="0" strike="noStrike" spc="-1">
                <a:solidFill>
                  <a:srgbClr val="000000"/>
                </a:solidFill>
                <a:latin typeface="Arial"/>
                <a:ea typeface="Calibri"/>
              </a:rPr>
              <a:t>The tuning step of the HIJING</a:t>
            </a:r>
            <a:r>
              <a:rPr lang="hu-HU" sz="2400" b="0" strike="noStrike" spc="-1">
                <a:solidFill>
                  <a:srgbClr val="C9211E"/>
                </a:solidFill>
                <a:latin typeface="Arial"/>
                <a:ea typeface="Calibri"/>
              </a:rPr>
              <a:t>++</a:t>
            </a:r>
            <a:r>
              <a:rPr lang="hu-HU" sz="2400" b="0" strike="noStrike" spc="-1">
                <a:solidFill>
                  <a:srgbClr val="000000"/>
                </a:solidFill>
                <a:latin typeface="Arial"/>
                <a:ea typeface="Calibri"/>
              </a:rPr>
              <a:t> is now finished 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Calibri"/>
              </a:rPr>
              <a:t>(for now)</a:t>
            </a:r>
            <a:endParaRPr lang="hu-HU" sz="24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hu-HU" sz="2400" b="0" strike="noStrike" spc="-1">
                <a:solidFill>
                  <a:srgbClr val="000000"/>
                </a:solidFill>
                <a:latin typeface="Arial"/>
                <a:ea typeface="Calibri"/>
              </a:rPr>
              <a:t>There are promising results and currently we are in the stage of gathering data and publishing the results.</a:t>
            </a:r>
            <a:endParaRPr lang="hu-HU" sz="24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hu-HU" sz="2400" b="0" strike="noStrike" spc="-1">
                <a:solidFill>
                  <a:srgbClr val="000000"/>
                </a:solidFill>
                <a:latin typeface="Arial"/>
                <a:ea typeface="Calibri"/>
              </a:rPr>
              <a:t>Near future plans include:</a:t>
            </a:r>
            <a:endParaRPr lang="hu-HU" sz="2400" b="0" strike="noStrike" spc="-1">
              <a:solidFill>
                <a:srgbClr val="000000"/>
              </a:solidFill>
              <a:latin typeface="Calibri"/>
            </a:endParaRPr>
          </a:p>
          <a:p>
            <a:pPr marL="864000" lvl="1" indent="-324000">
              <a:lnSpc>
                <a:spcPct val="90000"/>
              </a:lnSpc>
              <a:spcBef>
                <a:spcPts val="1123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u-HU" sz="2400" b="0" strike="noStrike" spc="-1">
                <a:solidFill>
                  <a:srgbClr val="000000"/>
                </a:solidFill>
                <a:latin typeface="Arial"/>
                <a:ea typeface="Calibri"/>
              </a:rPr>
              <a:t>Make the project open source</a:t>
            </a:r>
            <a:endParaRPr lang="hu-HU" sz="2400" b="0" strike="noStrike" spc="-1">
              <a:solidFill>
                <a:srgbClr val="000000"/>
              </a:solidFill>
              <a:latin typeface="Calibri"/>
            </a:endParaRPr>
          </a:p>
          <a:p>
            <a:pPr marL="864000" lvl="1" indent="-324000">
              <a:lnSpc>
                <a:spcPct val="90000"/>
              </a:lnSpc>
              <a:spcBef>
                <a:spcPts val="1123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u-HU" sz="2400" b="0" strike="noStrike" spc="-1">
                <a:solidFill>
                  <a:srgbClr val="000000"/>
                </a:solidFill>
                <a:latin typeface="Arial"/>
                <a:ea typeface="Calibri"/>
              </a:rPr>
              <a:t>Implement GPU paralelization for calculations</a:t>
            </a:r>
            <a:endParaRPr lang="hu-HU" sz="24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400"/>
              </a:spcBef>
              <a:buClr>
                <a:srgbClr val="000000"/>
              </a:buClr>
              <a:buFont typeface="Arial"/>
              <a:buChar char="•"/>
            </a:pPr>
            <a:r>
              <a:rPr lang="hu-HU" sz="2400" b="0" strike="noStrike" spc="-1">
                <a:solidFill>
                  <a:srgbClr val="000000"/>
                </a:solidFill>
                <a:latin typeface="Arial"/>
                <a:ea typeface="Calibri"/>
              </a:rPr>
              <a:t>Stay </a:t>
            </a:r>
            <a:r>
              <a:rPr lang="hu-HU" sz="2400" b="0" strike="noStrike" spc="-1">
                <a:solidFill>
                  <a:srgbClr val="729FCF"/>
                </a:solidFill>
                <a:latin typeface="Arial"/>
                <a:ea typeface="Calibri"/>
              </a:rPr>
              <a:t>tuned</a:t>
            </a:r>
            <a:r>
              <a:rPr lang="hu-HU" sz="2400" b="0" strike="noStrike" spc="-1">
                <a:solidFill>
                  <a:srgbClr val="000000"/>
                </a:solidFill>
                <a:latin typeface="Arial"/>
                <a:ea typeface="Calibri"/>
              </a:rPr>
              <a:t>! (no pun intended)</a:t>
            </a:r>
            <a:br>
              <a:rPr sz="2400"/>
            </a:br>
            <a:r>
              <a:rPr lang="hu-HU" sz="2400" b="0" strike="noStrike" spc="-1">
                <a:solidFill>
                  <a:srgbClr val="000000"/>
                </a:solidFill>
                <a:latin typeface="Arial"/>
                <a:ea typeface="Calibri"/>
              </a:rPr>
              <a:t>    </a:t>
            </a:r>
            <a:endParaRPr lang="hu-HU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87A8C7C2-7A47-49AF-A1BB-85512EE2A9CF}" type="slidenum"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524160" y="801000"/>
            <a:ext cx="10514880" cy="9129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Special thanks to:</a:t>
            </a:r>
            <a:endParaRPr lang="hu-H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/>
          </p:nvPr>
        </p:nvSpPr>
        <p:spPr>
          <a:xfrm>
            <a:off x="468720" y="1714320"/>
            <a:ext cx="10627920" cy="48070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64000" lnSpcReduction="20000"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Wigner GPU Laboratory</a:t>
            </a:r>
            <a:endParaRPr lang="hu-HU" sz="28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Wigner Data Center</a:t>
            </a:r>
            <a:endParaRPr lang="hu-HU" sz="28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hu-HU" sz="2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			          	</a:t>
            </a: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		</a:t>
            </a: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Thank </a:t>
            </a:r>
            <a:r>
              <a:rPr lang="en-GB" sz="2800" b="0" strike="noStrike" spc="-1">
                <a:solidFill>
                  <a:srgbClr val="2E75B6"/>
                </a:solidFill>
                <a:latin typeface="Arial"/>
              </a:rPr>
              <a:t>You</a:t>
            </a: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 for the attention!</a:t>
            </a:r>
            <a:endParaRPr lang="hu-HU" sz="2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        </a:t>
            </a: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	    </a:t>
            </a: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 </a:t>
            </a:r>
            <a:r>
              <a:rPr lang="hu-HU" sz="2800" b="0" strike="noStrike" spc="-1">
                <a:solidFill>
                  <a:srgbClr val="000000"/>
                </a:solidFill>
                <a:latin typeface="Arial"/>
              </a:rPr>
              <a:t>The research was funded by </a:t>
            </a: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K135515, 2019-2.1.6-NEMZKI-2019-00011</a:t>
            </a:r>
            <a:endParaRPr lang="en-US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pc="-1">
                <a:solidFill>
                  <a:srgbClr val="000000"/>
                </a:solidFill>
                <a:latin typeface="Arial"/>
              </a:rPr>
              <a:t>						 2020-2.1.1-ED-00179</a:t>
            </a:r>
            <a:br>
              <a:rPr lang="en-US" sz="2800" b="0" strike="noStrike" spc="-1">
                <a:solidFill>
                  <a:srgbClr val="000000"/>
                </a:solidFill>
                <a:latin typeface="Arial"/>
              </a:rPr>
            </a:b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				</a:t>
            </a: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		</a:t>
            </a:r>
            <a:endParaRPr lang="hu-HU" sz="2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hu-HU" sz="2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		               </a:t>
            </a:r>
            <a:endParaRPr lang="hu-HU" sz="2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                                   </a:t>
            </a:r>
            <a:endParaRPr lang="hu-HU" sz="2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GB" sz="2800" b="0" strike="noStrike" spc="-1">
                <a:solidFill>
                  <a:srgbClr val="000000"/>
                </a:solidFill>
                <a:latin typeface="Calibri"/>
              </a:rPr>
              <a:t>References:</a:t>
            </a:r>
            <a:endParaRPr lang="hu-HU" sz="2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GB" sz="1700" b="0" strike="noStrike" spc="-1" baseline="30000">
                <a:solidFill>
                  <a:srgbClr val="000000"/>
                </a:solidFill>
                <a:latin typeface="Arial"/>
                <a:ea typeface="Calibri"/>
              </a:rPr>
              <a:t>[1]</a:t>
            </a:r>
            <a:r>
              <a:rPr lang="hu-HU" sz="1700" b="0" strike="noStrike" spc="-1">
                <a:solidFill>
                  <a:srgbClr val="000000"/>
                </a:solidFill>
                <a:latin typeface="Arial"/>
                <a:ea typeface="Calibri"/>
              </a:rPr>
              <a:t> </a:t>
            </a:r>
            <a:r>
              <a:rPr lang="hu-HU" sz="1700" b="0" u="sng" strike="noStrike" spc="-1">
                <a:solidFill>
                  <a:srgbClr val="0563C1"/>
                </a:solidFill>
                <a:uFillTx/>
                <a:latin typeface="Arial"/>
                <a:ea typeface="Calibri"/>
                <a:hlinkClick r:id="rId2"/>
              </a:rPr>
              <a:t>https://wignerdc.wigner.hu/home</a:t>
            </a:r>
            <a:endParaRPr lang="hu-HU" sz="17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GB" sz="1700" b="0" strike="noStrike" spc="-1" baseline="30000">
                <a:solidFill>
                  <a:srgbClr val="000000"/>
                </a:solidFill>
                <a:latin typeface="Arial"/>
                <a:ea typeface="Calibri"/>
              </a:rPr>
              <a:t>[2]</a:t>
            </a:r>
            <a:r>
              <a:rPr lang="hu-HU" sz="1700" b="0" strike="noStrike" spc="-1">
                <a:solidFill>
                  <a:srgbClr val="000000"/>
                </a:solidFill>
                <a:latin typeface="Arial"/>
                <a:ea typeface="Calibri"/>
              </a:rPr>
              <a:t> </a:t>
            </a:r>
            <a:r>
              <a:rPr lang="hu-HU" sz="1700" b="0" u="sng" strike="noStrike" spc="-1">
                <a:solidFill>
                  <a:srgbClr val="0563C1"/>
                </a:solidFill>
                <a:uFillTx/>
                <a:latin typeface="Arial"/>
                <a:ea typeface="Calibri"/>
                <a:hlinkClick r:id="rId3"/>
              </a:rPr>
              <a:t>https://rivet.hepforge.org</a:t>
            </a:r>
            <a:endParaRPr lang="hu-HU" sz="17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GB" sz="1700" b="0" strike="noStrike" spc="-1" baseline="30000">
                <a:solidFill>
                  <a:srgbClr val="000000"/>
                </a:solidFill>
                <a:latin typeface="Arial"/>
                <a:ea typeface="Calibri"/>
              </a:rPr>
              <a:t>[3]</a:t>
            </a:r>
            <a:r>
              <a:rPr lang="hu-HU" sz="1700" b="0" strike="noStrike" spc="-1">
                <a:solidFill>
                  <a:srgbClr val="000000"/>
                </a:solidFill>
                <a:latin typeface="Arial"/>
                <a:ea typeface="Calibri"/>
              </a:rPr>
              <a:t> </a:t>
            </a:r>
            <a:r>
              <a:rPr lang="hu-HU" sz="1700" b="0" u="sng" strike="noStrike" spc="-1">
                <a:solidFill>
                  <a:srgbClr val="0563C1"/>
                </a:solidFill>
                <a:uFillTx/>
                <a:latin typeface="Arial"/>
                <a:ea typeface="Calibri"/>
                <a:hlinkClick r:id="rId4"/>
              </a:rPr>
              <a:t>https://yoda.hepforge.org</a:t>
            </a:r>
            <a:endParaRPr lang="hu-HU" sz="17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GB" sz="1700" b="0" strike="noStrike" spc="-1" baseline="30000">
                <a:solidFill>
                  <a:srgbClr val="000000"/>
                </a:solidFill>
                <a:latin typeface="Arial"/>
                <a:ea typeface="Calibri"/>
              </a:rPr>
              <a:t>[4]</a:t>
            </a:r>
            <a:r>
              <a:rPr lang="hu-HU" sz="1700" b="0" strike="noStrike" spc="-1">
                <a:solidFill>
                  <a:srgbClr val="000000"/>
                </a:solidFill>
                <a:latin typeface="Arial"/>
                <a:ea typeface="Calibri"/>
              </a:rPr>
              <a:t> </a:t>
            </a:r>
            <a:r>
              <a:rPr lang="hu-HU" sz="1700" b="0" u="sng" strike="noStrike" spc="-1">
                <a:solidFill>
                  <a:srgbClr val="0563C1"/>
                </a:solidFill>
                <a:uFillTx/>
                <a:latin typeface="Arial"/>
                <a:ea typeface="Calibri"/>
                <a:hlinkClick r:id="rId5"/>
              </a:rPr>
              <a:t>https://professor.hepforge.org</a:t>
            </a:r>
            <a:endParaRPr lang="hu-HU" sz="17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hu-HU" sz="17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hu-HU" sz="2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hu-HU" sz="2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hu-HU" sz="2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hu-H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E4FAFB63-B7D3-4CA6-A358-7D28092C0C47}" type="slidenum">
              <a:t>13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835920" y="363960"/>
            <a:ext cx="1051488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hu-HU" sz="4400" b="0" strike="noStrike" spc="-1">
                <a:solidFill>
                  <a:srgbClr val="000000"/>
                </a:solidFill>
                <a:latin typeface="Calibri Light"/>
              </a:rPr>
              <a:t>Why MCEGs important</a:t>
            </a:r>
            <a:r>
              <a:rPr lang="en-GB" sz="4400" b="0" strike="noStrike" spc="-1">
                <a:solidFill>
                  <a:srgbClr val="000000"/>
                </a:solidFill>
                <a:latin typeface="Calibri Light"/>
              </a:rPr>
              <a:t> in HEP</a:t>
            </a:r>
            <a:r>
              <a:rPr lang="hu-HU" sz="4400" b="0" strike="noStrike" spc="-1">
                <a:solidFill>
                  <a:srgbClr val="000000"/>
                </a:solidFill>
                <a:latin typeface="Calibri Light"/>
              </a:rPr>
              <a:t>?</a:t>
            </a:r>
            <a:endParaRPr lang="hu-HU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5" name="Kép 4"/>
          <p:cNvPicPr/>
          <p:nvPr/>
        </p:nvPicPr>
        <p:blipFill>
          <a:blip r:embed="rId3">
            <a:alphaModFix amt="69000"/>
          </a:blip>
          <a:stretch/>
        </p:blipFill>
        <p:spPr>
          <a:xfrm>
            <a:off x="8685720" y="3656880"/>
            <a:ext cx="2742840" cy="2743200"/>
          </a:xfrm>
          <a:prstGeom prst="rect">
            <a:avLst/>
          </a:prstGeom>
          <a:ln w="0">
            <a:noFill/>
          </a:ln>
        </p:spPr>
      </p:pic>
      <p:sp>
        <p:nvSpPr>
          <p:cNvPr id="96" name="PlaceHolder 2"/>
          <p:cNvSpPr>
            <a:spLocks noGrp="1"/>
          </p:cNvSpPr>
          <p:nvPr>
            <p:ph type="subTitle"/>
          </p:nvPr>
        </p:nvSpPr>
        <p:spPr>
          <a:xfrm>
            <a:off x="912960" y="1828440"/>
            <a:ext cx="10515240" cy="435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hu-HU" sz="2400" b="0" strike="noStrike" spc="-1">
                <a:solidFill>
                  <a:srgbClr val="000000"/>
                </a:solidFill>
                <a:latin typeface="Arial"/>
              </a:rPr>
              <a:t>It provides detailed simulations of high-energy collisions</a:t>
            </a:r>
            <a:endParaRPr lang="en-US" sz="2400" b="0" strike="noStrike" spc="-1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hu-HU" sz="2400" b="0" strike="noStrike" spc="-1">
                <a:solidFill>
                  <a:srgbClr val="000000"/>
                </a:solidFill>
                <a:latin typeface="Arial"/>
              </a:rPr>
              <a:t>Monte Carlo event generators are widely used by theorists and the experimental community </a:t>
            </a:r>
            <a:endParaRPr lang="en-US" sz="2400" b="0" strike="noStrike" spc="-1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hu-HU" sz="2400" b="0" strike="noStrike" spc="-1">
                <a:solidFill>
                  <a:srgbClr val="000000"/>
                </a:solidFill>
                <a:latin typeface="Arial"/>
              </a:rPr>
              <a:t>Used in data analysis, designing new experiments</a:t>
            </a:r>
            <a:endParaRPr lang="en-US" sz="2400" b="0" strike="noStrike" spc="-1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hu-HU" sz="2400" b="0" strike="noStrike" spc="-1">
                <a:solidFill>
                  <a:srgbClr val="000000"/>
                </a:solidFill>
                <a:latin typeface="Arial"/>
              </a:rPr>
              <a:t>And to make predictions, and put our models to test</a:t>
            </a:r>
            <a:endParaRPr lang="en-US" sz="2400" b="0" strike="noStrike" spc="-1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hu-HU" sz="2400" b="0" strike="noStrike" spc="-1">
                <a:solidFill>
                  <a:srgbClr val="000000"/>
                </a:solidFill>
                <a:latin typeface="Arial"/>
              </a:rPr>
              <a:t>Computationally </a:t>
            </a:r>
            <a:r>
              <a:rPr lang="hu-HU" sz="2400" b="1" strike="noStrike" spc="-1">
                <a:solidFill>
                  <a:srgbClr val="000000"/>
                </a:solidFill>
                <a:latin typeface="Arial"/>
              </a:rPr>
              <a:t>expensive</a:t>
            </a:r>
            <a:endParaRPr lang="en-US" sz="2400" b="0" strike="noStrike" spc="-1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hu-HU" sz="2400" b="0" strike="noStrike" spc="-1">
                <a:solidFill>
                  <a:srgbClr val="000000"/>
                </a:solidFill>
                <a:latin typeface="Arial"/>
              </a:rPr>
              <a:t>In order to get good statistics it </a:t>
            </a:r>
            <a:br>
              <a:rPr sz="2400"/>
            </a:br>
            <a:r>
              <a:rPr lang="hu-HU" sz="2400" b="0" strike="noStrike" spc="-1">
                <a:solidFill>
                  <a:srgbClr val="000000"/>
                </a:solidFill>
                <a:latin typeface="Arial"/>
              </a:rPr>
              <a:t>needs to run for days or weeks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DD5616F0-D8A5-4559-B1AC-16F6AE49EA28}" type="slidenum"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835920" y="363960"/>
            <a:ext cx="1051488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hu-HU" sz="6000" b="0" strike="noStrike" spc="-1">
                <a:solidFill>
                  <a:srgbClr val="000000"/>
                </a:solidFill>
                <a:latin typeface="Consolas"/>
              </a:rPr>
              <a:t>HIJING</a:t>
            </a:r>
            <a:r>
              <a:rPr lang="hu-HU" sz="6000" b="0" strike="noStrike" spc="-1">
                <a:solidFill>
                  <a:srgbClr val="990000"/>
                </a:solidFill>
                <a:latin typeface="Consolas"/>
              </a:rPr>
              <a:t>++</a:t>
            </a:r>
            <a:r>
              <a:rPr lang="en-GB" sz="6000" b="0" strike="noStrike" spc="-1">
                <a:solidFill>
                  <a:srgbClr val="990000"/>
                </a:solidFill>
                <a:latin typeface="Consolas"/>
              </a:rPr>
              <a:t> </a:t>
            </a:r>
            <a:endParaRPr lang="hu-HU" sz="6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835920" y="1824480"/>
            <a:ext cx="7491600" cy="4667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0000" lnSpcReduction="10000"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hu-HU" sz="2400" b="0" strike="noStrike" spc="-1">
                <a:solidFill>
                  <a:srgbClr val="000000"/>
                </a:solidFill>
                <a:latin typeface="Arial"/>
              </a:rPr>
              <a:t>Monte Carlo Event Generator for proton-proton and heavy-ion collisions</a:t>
            </a: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 (pre-release)</a:t>
            </a:r>
            <a:br>
              <a:rPr sz="2400"/>
            </a:b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Heavy Ion Jet Interaction Generator</a:t>
            </a:r>
            <a:endParaRPr lang="hu-HU" sz="24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Successor of the old Fortran HIJING, </a:t>
            </a:r>
            <a:br>
              <a:rPr sz="2400"/>
            </a:b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rewritten in C++</a:t>
            </a:r>
            <a:endParaRPr lang="hu-HU" sz="24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hu-HU" sz="2400" b="0" strike="noStrike" spc="-1">
                <a:solidFill>
                  <a:srgbClr val="000000"/>
                </a:solidFill>
                <a:latin typeface="Arial"/>
              </a:rPr>
              <a:t>Support for CPU multithreading</a:t>
            </a:r>
            <a:endParaRPr lang="hu-HU" sz="24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hu-HU" sz="2400" b="0" strike="noStrike" spc="-1">
                <a:solidFill>
                  <a:srgbClr val="000000"/>
                </a:solidFill>
                <a:latin typeface="Arial"/>
              </a:rPr>
              <a:t>The output depends on </a:t>
            </a:r>
            <a:br>
              <a:rPr sz="2400"/>
            </a:br>
            <a:r>
              <a:rPr lang="hu-HU" sz="2400" b="0" strike="noStrike" spc="-1">
                <a:solidFill>
                  <a:srgbClr val="000000"/>
                </a:solidFill>
                <a:latin typeface="Arial"/>
              </a:rPr>
              <a:t>several internal parameters </a:t>
            </a:r>
            <a:endParaRPr lang="hu-HU" sz="24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hu-HU" sz="2400" b="0" strike="noStrike" spc="-1">
                <a:solidFill>
                  <a:srgbClr val="000000"/>
                </a:solidFill>
                <a:latin typeface="Arial"/>
              </a:rPr>
              <a:t>We had to examine </a:t>
            </a: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around</a:t>
            </a:r>
            <a:r>
              <a:rPr lang="hu-HU" sz="2400" b="0" strike="noStrike" spc="-1">
                <a:solidFill>
                  <a:srgbClr val="000000"/>
                </a:solidFill>
                <a:latin typeface="Arial"/>
              </a:rPr>
              <a:t> </a:t>
            </a:r>
            <a:r>
              <a:rPr lang="en-GB" sz="2400" b="1" strike="noStrike" spc="-1">
                <a:solidFill>
                  <a:srgbClr val="990000"/>
                </a:solidFill>
                <a:latin typeface="Arial"/>
              </a:rPr>
              <a:t>40</a:t>
            </a:r>
            <a:r>
              <a:rPr lang="hu-HU" sz="2400" b="0" strike="noStrike" spc="-1">
                <a:solidFill>
                  <a:srgbClr val="000000"/>
                </a:solidFill>
                <a:latin typeface="Arial"/>
              </a:rPr>
              <a:t> </a:t>
            </a: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physical </a:t>
            </a:r>
            <a:r>
              <a:rPr lang="hu-HU" sz="2400" b="0" strike="noStrike" spc="-1">
                <a:solidFill>
                  <a:srgbClr val="000000"/>
                </a:solidFill>
                <a:latin typeface="Arial"/>
              </a:rPr>
              <a:t>parameters</a:t>
            </a:r>
            <a:endParaRPr lang="hu-HU" sz="24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hu-HU" sz="2400" b="0" strike="noStrike" spc="-1">
                <a:solidFill>
                  <a:srgbClr val="000000"/>
                </a:solidFill>
                <a:latin typeface="Arial"/>
              </a:rPr>
              <a:t>For one system it's a relatively easy task</a:t>
            </a:r>
            <a:endParaRPr lang="hu-HU" sz="24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hu-HU" sz="2400" b="0" strike="noStrike" spc="-1">
                <a:solidFill>
                  <a:srgbClr val="000000"/>
                </a:solidFill>
                <a:latin typeface="Arial"/>
              </a:rPr>
              <a:t>But we </a:t>
            </a: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have</a:t>
            </a:r>
            <a:r>
              <a:rPr lang="hu-HU" sz="2400" b="0" strike="noStrike" spc="-1">
                <a:solidFill>
                  <a:srgbClr val="000000"/>
                </a:solidFill>
                <a:latin typeface="Arial"/>
              </a:rPr>
              <a:t> to find a working combination for</a:t>
            </a:r>
            <a:br>
              <a:rPr sz="2400"/>
            </a:br>
            <a:r>
              <a:rPr lang="hu-HU" sz="2400" b="0" strike="noStrike" spc="-1">
                <a:solidFill>
                  <a:srgbClr val="000000"/>
                </a:solidFill>
                <a:latin typeface="Arial"/>
              </a:rPr>
              <a:t>a range of energies from 20 GeV to 13 TeV in</a:t>
            </a:r>
            <a:br>
              <a:rPr sz="2800"/>
            </a:br>
            <a:r>
              <a:rPr lang="hu-HU" sz="2400" b="0" strike="noStrike" spc="-1">
                <a:solidFill>
                  <a:srgbClr val="000000"/>
                </a:solidFill>
                <a:latin typeface="Arial"/>
              </a:rPr>
              <a:t>p-p, p-A, A-A collisions</a:t>
            </a:r>
            <a:endParaRPr lang="hu-HU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lang="hu-HU" sz="2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lang="hu-HU" sz="2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lang="hu-HU" sz="2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lang="hu-HU" sz="2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lang="hu-HU" sz="2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lang="hu-HU" sz="2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9" name="Kép 5"/>
          <p:cNvPicPr/>
          <p:nvPr/>
        </p:nvPicPr>
        <p:blipFill>
          <a:blip r:embed="rId3">
            <a:alphaModFix amt="69000"/>
          </a:blip>
          <a:stretch/>
        </p:blipFill>
        <p:spPr>
          <a:xfrm>
            <a:off x="8899560" y="2460960"/>
            <a:ext cx="2106000" cy="2021400"/>
          </a:xfrm>
          <a:prstGeom prst="rect">
            <a:avLst/>
          </a:prstGeom>
          <a:ln w="0">
            <a:noFill/>
          </a:ln>
        </p:spPr>
      </p:pic>
      <p:pic>
        <p:nvPicPr>
          <p:cNvPr id="100" name="Kép 6"/>
          <p:cNvPicPr/>
          <p:nvPr/>
        </p:nvPicPr>
        <p:blipFill>
          <a:blip r:embed="rId4">
            <a:alphaModFix amt="69000"/>
          </a:blip>
          <a:srcRect r="6303" b="-861"/>
          <a:stretch/>
        </p:blipFill>
        <p:spPr>
          <a:xfrm>
            <a:off x="8500320" y="4689000"/>
            <a:ext cx="3036240" cy="163620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238A5504-4574-4A04-8801-712176A4B01D}" type="slidenum"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835920" y="363960"/>
            <a:ext cx="1051488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hu-HU" sz="4400" b="0" strike="noStrike" spc="-1">
                <a:solidFill>
                  <a:srgbClr val="000000"/>
                </a:solidFill>
                <a:latin typeface="Arial"/>
              </a:rPr>
              <a:t>Statistics</a:t>
            </a:r>
            <a:endParaRPr lang="hu-H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835920" y="1824480"/>
            <a:ext cx="1051488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hu-HU" sz="2400" b="0" strike="noStrike" spc="-1">
                <a:solidFill>
                  <a:srgbClr val="000000"/>
                </a:solidFill>
                <a:latin typeface="Arial"/>
              </a:rPr>
              <a:t>Simulation</a:t>
            </a: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s take </a:t>
            </a:r>
            <a:r>
              <a:rPr lang="hu-HU" sz="2400" b="0" strike="noStrike" spc="-1">
                <a:solidFill>
                  <a:srgbClr val="000000"/>
                </a:solidFill>
                <a:latin typeface="Arial"/>
              </a:rPr>
              <a:t>place in HPC clusters provided</a:t>
            </a:r>
            <a:br>
              <a:rPr sz="2400"/>
            </a:br>
            <a:r>
              <a:rPr lang="hu-HU" sz="2400" b="0" strike="noStrike" spc="-1">
                <a:solidFill>
                  <a:srgbClr val="000000"/>
                </a:solidFill>
                <a:latin typeface="Arial"/>
              </a:rPr>
              <a:t>by the Wigner Data Center</a:t>
            </a:r>
            <a:r>
              <a:rPr lang="en-GB" sz="2400" b="0" strike="noStrike" spc="-1" baseline="30000">
                <a:solidFill>
                  <a:srgbClr val="000000"/>
                </a:solidFill>
                <a:latin typeface="Arial"/>
                <a:ea typeface="Calibri"/>
              </a:rPr>
              <a:t> [1]</a:t>
            </a:r>
            <a:r>
              <a:rPr lang="hu-HU" sz="2400" b="0" strike="noStrike" spc="-1">
                <a:solidFill>
                  <a:srgbClr val="000000"/>
                </a:solidFill>
                <a:latin typeface="Arial"/>
                <a:ea typeface="Calibri"/>
              </a:rPr>
              <a:t> </a:t>
            </a:r>
            <a:endParaRPr lang="hu-HU" sz="24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hu-HU" sz="2400" b="0" strike="noStrike" spc="-1">
                <a:solidFill>
                  <a:srgbClr val="000000"/>
                </a:solidFill>
                <a:latin typeface="Arial"/>
                <a:ea typeface="Calibri"/>
              </a:rPr>
              <a:t>7 nodes with 16 core Intel Skylake CPU-s and</a:t>
            </a:r>
            <a:br>
              <a:rPr sz="2400"/>
            </a:br>
            <a:r>
              <a:rPr lang="hu-HU" sz="2400" b="0" strike="noStrike" spc="-1">
                <a:solidFill>
                  <a:srgbClr val="000000"/>
                </a:solidFill>
                <a:latin typeface="Arial"/>
                <a:ea typeface="Calibri"/>
              </a:rPr>
              <a:t>32 GB RAM</a:t>
            </a:r>
            <a:endParaRPr lang="hu-HU" sz="24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hu-HU" sz="2400" b="0" strike="noStrike" spc="-1">
                <a:solidFill>
                  <a:srgbClr val="000000"/>
                </a:solidFill>
                <a:latin typeface="Arial"/>
                <a:ea typeface="Calibri"/>
              </a:rPr>
              <a:t>5 TB Disk space</a:t>
            </a:r>
            <a:endParaRPr lang="hu-HU" sz="24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hu-HU" sz="2400" b="0" strike="noStrike" spc="-1">
                <a:solidFill>
                  <a:srgbClr val="000000"/>
                </a:solidFill>
                <a:latin typeface="Arial"/>
                <a:ea typeface="Calibri"/>
              </a:rPr>
              <a:t>In almost a year (a rough estimate):</a:t>
            </a:r>
            <a:endParaRPr lang="hu-HU" sz="24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hu-HU" sz="2400" b="1" strike="noStrike" spc="-1">
                <a:solidFill>
                  <a:srgbClr val="000000"/>
                </a:solidFill>
                <a:latin typeface="Arial"/>
                <a:ea typeface="Calibri"/>
              </a:rPr>
              <a:t>30 000</a:t>
            </a:r>
            <a:r>
              <a:rPr lang="hu-HU" sz="2400" b="0" strike="noStrike" spc="-1">
                <a:solidFill>
                  <a:srgbClr val="000000"/>
                </a:solidFill>
                <a:latin typeface="Arial"/>
                <a:ea typeface="Calibri"/>
              </a:rPr>
              <a:t> HIJING++ runs</a:t>
            </a:r>
            <a:endParaRPr lang="hu-HU" sz="24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hu-HU" sz="2400" b="0" strike="noStrike" spc="-1">
                <a:solidFill>
                  <a:srgbClr val="000000"/>
                </a:solidFill>
                <a:latin typeface="Arial"/>
                <a:ea typeface="Calibri"/>
              </a:rPr>
              <a:t>Generated ~</a:t>
            </a:r>
            <a:r>
              <a:rPr lang="en-GB" sz="2400" b="1" strike="noStrike" spc="-1">
                <a:solidFill>
                  <a:srgbClr val="000000"/>
                </a:solidFill>
                <a:latin typeface="Arial"/>
                <a:ea typeface="Calibri"/>
              </a:rPr>
              <a:t>50</a:t>
            </a:r>
            <a:r>
              <a:rPr lang="hu-HU" sz="2400" b="1" strike="noStrike" spc="-1">
                <a:solidFill>
                  <a:srgbClr val="000000"/>
                </a:solidFill>
                <a:latin typeface="Arial"/>
                <a:ea typeface="Calibri"/>
              </a:rPr>
              <a:t>0</a:t>
            </a:r>
            <a:r>
              <a:rPr lang="hu-HU" sz="2400" b="0" strike="noStrike" spc="-1">
                <a:solidFill>
                  <a:srgbClr val="000000"/>
                </a:solidFill>
                <a:latin typeface="Arial"/>
                <a:ea typeface="Calibri"/>
              </a:rPr>
              <a:t> TB of data</a:t>
            </a:r>
            <a:endParaRPr lang="hu-HU" sz="24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hu-HU" sz="2400" b="0" strike="noStrike" spc="-1">
                <a:solidFill>
                  <a:srgbClr val="000000"/>
                </a:solidFill>
                <a:latin typeface="Arial"/>
                <a:ea typeface="Calibri"/>
              </a:rPr>
              <a:t>In around half a year of CPU time</a:t>
            </a:r>
            <a:endParaRPr lang="hu-HU" sz="24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hu-HU" sz="2400" b="0" strike="noStrike" spc="-1">
                <a:solidFill>
                  <a:srgbClr val="000000"/>
                </a:solidFill>
                <a:latin typeface="Arial"/>
                <a:ea typeface="Calibri"/>
              </a:rPr>
              <a:t>And we need even MORE...</a:t>
            </a:r>
            <a:endParaRPr lang="hu-HU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hu-HU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hu-HU" sz="2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3" name="Kép 5"/>
          <p:cNvPicPr/>
          <p:nvPr/>
        </p:nvPicPr>
        <p:blipFill>
          <a:blip r:embed="rId3">
            <a:alphaModFix amt="69000"/>
          </a:blip>
          <a:stretch/>
        </p:blipFill>
        <p:spPr>
          <a:xfrm>
            <a:off x="7733520" y="363960"/>
            <a:ext cx="4152960" cy="3978720"/>
          </a:xfrm>
          <a:prstGeom prst="rect">
            <a:avLst/>
          </a:prstGeom>
          <a:ln w="0">
            <a:noFill/>
          </a:ln>
        </p:spPr>
      </p:pic>
      <p:pic>
        <p:nvPicPr>
          <p:cNvPr id="104" name="Kép 6"/>
          <p:cNvPicPr/>
          <p:nvPr/>
        </p:nvPicPr>
        <p:blipFill>
          <a:blip r:embed="rId4">
            <a:alphaModFix amt="69000"/>
          </a:blip>
          <a:stretch/>
        </p:blipFill>
        <p:spPr>
          <a:xfrm>
            <a:off x="7744320" y="4435920"/>
            <a:ext cx="4131000" cy="208584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6894884C-6791-4062-A760-2EE285FBF4A9}" type="slidenum"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835920" y="363960"/>
            <a:ext cx="1051488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hu-HU" sz="4400" b="0" strike="noStrike" spc="-1">
                <a:solidFill>
                  <a:srgbClr val="000000"/>
                </a:solidFill>
                <a:latin typeface="Arial"/>
              </a:rPr>
              <a:t>Tools for the tuning</a:t>
            </a:r>
            <a:endParaRPr lang="hu-H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914400" y="1689120"/>
            <a:ext cx="7503840" cy="25758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hu-HU" sz="2800" b="0" strike="noStrike" spc="-1">
                <a:solidFill>
                  <a:srgbClr val="000000"/>
                </a:solidFill>
                <a:latin typeface="Arial"/>
              </a:rPr>
              <a:t>Stack:</a:t>
            </a:r>
            <a:endParaRPr lang="hu-HU" sz="28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hu-HU" sz="2400" b="0" strike="noStrike" spc="-1">
                <a:solidFill>
                  <a:srgbClr val="000000"/>
                </a:solidFill>
                <a:latin typeface="Arial"/>
                <a:ea typeface="Calibri"/>
              </a:rPr>
              <a:t>Rivet toolkit</a:t>
            </a:r>
            <a:r>
              <a:rPr lang="en-GB" sz="2400" b="0" strike="noStrike" spc="-1" baseline="30000">
                <a:solidFill>
                  <a:srgbClr val="000000"/>
                </a:solidFill>
                <a:latin typeface="Arial"/>
                <a:ea typeface="Calibri"/>
              </a:rPr>
              <a:t>[2]</a:t>
            </a:r>
            <a:r>
              <a:rPr lang="hu-HU" sz="2400" b="0" strike="noStrike" spc="-1" baseline="30000">
                <a:solidFill>
                  <a:srgbClr val="000000"/>
                </a:solidFill>
                <a:latin typeface="Arial"/>
                <a:ea typeface="Calibri"/>
              </a:rPr>
              <a:t> </a:t>
            </a:r>
            <a:r>
              <a:rPr lang="hu-HU" sz="2400" b="0" strike="noStrike" spc="-1">
                <a:solidFill>
                  <a:srgbClr val="000000"/>
                </a:solidFill>
                <a:latin typeface="Arial"/>
                <a:ea typeface="Calibri"/>
              </a:rPr>
              <a:t>(</a:t>
            </a:r>
            <a:r>
              <a:rPr lang="hu-HU" sz="2400" b="1" strike="noStrike" spc="-1">
                <a:solidFill>
                  <a:srgbClr val="000000"/>
                </a:solidFill>
                <a:latin typeface="Arial"/>
                <a:ea typeface="Calibri"/>
              </a:rPr>
              <a:t>R</a:t>
            </a:r>
            <a:r>
              <a:rPr lang="hu-HU" sz="2400" b="0" strike="noStrike" spc="-1">
                <a:solidFill>
                  <a:srgbClr val="000000"/>
                </a:solidFill>
                <a:latin typeface="Arial"/>
                <a:ea typeface="Calibri"/>
              </a:rPr>
              <a:t>obust Independent </a:t>
            </a:r>
            <a:r>
              <a:rPr lang="hu-HU" sz="2400" b="1" strike="noStrike" spc="-1">
                <a:solidFill>
                  <a:srgbClr val="000000"/>
                </a:solidFill>
                <a:latin typeface="Arial"/>
                <a:ea typeface="Calibri"/>
              </a:rPr>
              <a:t>V</a:t>
            </a:r>
            <a:r>
              <a:rPr lang="hu-HU" sz="2400" b="0" strike="noStrike" spc="-1">
                <a:solidFill>
                  <a:srgbClr val="000000"/>
                </a:solidFill>
                <a:latin typeface="Arial"/>
                <a:ea typeface="Calibri"/>
              </a:rPr>
              <a:t>alidation of </a:t>
            </a:r>
            <a:r>
              <a:rPr lang="hu-HU" sz="2400" b="1" strike="noStrike" spc="-1">
                <a:solidFill>
                  <a:srgbClr val="000000"/>
                </a:solidFill>
                <a:latin typeface="Arial"/>
                <a:ea typeface="Calibri"/>
              </a:rPr>
              <a:t>E</a:t>
            </a:r>
            <a:r>
              <a:rPr lang="hu-HU" sz="2400" b="0" strike="noStrike" spc="-1">
                <a:solidFill>
                  <a:srgbClr val="000000"/>
                </a:solidFill>
                <a:latin typeface="Arial"/>
                <a:ea typeface="Calibri"/>
              </a:rPr>
              <a:t>xperiment and </a:t>
            </a:r>
            <a:r>
              <a:rPr lang="hu-HU" sz="2400" b="1" strike="noStrike" spc="-1">
                <a:solidFill>
                  <a:srgbClr val="000000"/>
                </a:solidFill>
                <a:latin typeface="Arial"/>
                <a:ea typeface="Calibri"/>
              </a:rPr>
              <a:t>T</a:t>
            </a:r>
            <a:r>
              <a:rPr lang="hu-HU" sz="2400" b="0" strike="noStrike" spc="-1">
                <a:solidFill>
                  <a:srgbClr val="000000"/>
                </a:solidFill>
                <a:latin typeface="Arial"/>
                <a:ea typeface="Calibri"/>
              </a:rPr>
              <a:t>heory)</a:t>
            </a:r>
            <a:endParaRPr lang="hu-HU" sz="24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hu-HU" sz="2400" b="0" strike="noStrike" spc="-1">
                <a:solidFill>
                  <a:srgbClr val="000000"/>
                </a:solidFill>
                <a:latin typeface="Arial"/>
                <a:ea typeface="Calibri"/>
              </a:rPr>
              <a:t>YODA</a:t>
            </a:r>
            <a:r>
              <a:rPr lang="en-GB" sz="2400" b="0" strike="noStrike" spc="-1" baseline="30000">
                <a:solidFill>
                  <a:srgbClr val="000000"/>
                </a:solidFill>
                <a:latin typeface="Arial"/>
                <a:ea typeface="Calibri"/>
              </a:rPr>
              <a:t> [3]</a:t>
            </a:r>
            <a:r>
              <a:rPr lang="hu-HU" sz="2400" b="0" strike="noStrike" spc="-1">
                <a:solidFill>
                  <a:srgbClr val="000000"/>
                </a:solidFill>
                <a:latin typeface="Arial"/>
                <a:ea typeface="Calibri"/>
              </a:rPr>
              <a:t> (</a:t>
            </a:r>
            <a:r>
              <a:rPr lang="hu-HU" sz="2400" b="1" strike="noStrike" spc="-1">
                <a:solidFill>
                  <a:srgbClr val="000000"/>
                </a:solidFill>
                <a:latin typeface="Arial"/>
                <a:ea typeface="Calibri"/>
              </a:rPr>
              <a:t>Y</a:t>
            </a:r>
            <a:r>
              <a:rPr lang="hu-HU" sz="2400" b="0" strike="noStrike" spc="-1">
                <a:solidFill>
                  <a:srgbClr val="000000"/>
                </a:solidFill>
                <a:latin typeface="Arial"/>
                <a:ea typeface="Calibri"/>
              </a:rPr>
              <a:t>et more </a:t>
            </a:r>
            <a:r>
              <a:rPr lang="hu-HU" sz="2400" b="1" strike="noStrike" spc="-1">
                <a:solidFill>
                  <a:srgbClr val="000000"/>
                </a:solidFill>
                <a:latin typeface="Arial"/>
                <a:ea typeface="Calibri"/>
              </a:rPr>
              <a:t>O</a:t>
            </a:r>
            <a:r>
              <a:rPr lang="hu-HU" sz="2400" b="0" strike="noStrike" spc="-1">
                <a:solidFill>
                  <a:srgbClr val="000000"/>
                </a:solidFill>
                <a:latin typeface="Arial"/>
                <a:ea typeface="Calibri"/>
              </a:rPr>
              <a:t>bjects for </a:t>
            </a:r>
            <a:r>
              <a:rPr lang="hu-HU" sz="2400" b="1" strike="noStrike" spc="-1">
                <a:solidFill>
                  <a:srgbClr val="000000"/>
                </a:solidFill>
                <a:latin typeface="Arial"/>
                <a:ea typeface="Calibri"/>
              </a:rPr>
              <a:t>D</a:t>
            </a:r>
            <a:r>
              <a:rPr lang="hu-HU" sz="2400" b="0" strike="noStrike" spc="-1">
                <a:solidFill>
                  <a:srgbClr val="000000"/>
                </a:solidFill>
                <a:latin typeface="Arial"/>
                <a:ea typeface="Calibri"/>
              </a:rPr>
              <a:t>ata Analysis)</a:t>
            </a:r>
            <a:endParaRPr lang="hu-HU" sz="24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hu-HU" sz="2400" b="0" strike="noStrike" spc="-1">
                <a:solidFill>
                  <a:srgbClr val="000000"/>
                </a:solidFill>
                <a:latin typeface="Arial"/>
                <a:ea typeface="Calibri"/>
              </a:rPr>
              <a:t>Professor</a:t>
            </a:r>
            <a:r>
              <a:rPr lang="en-GB" sz="2400" b="0" strike="noStrike" spc="-1" baseline="30000">
                <a:solidFill>
                  <a:srgbClr val="000000"/>
                </a:solidFill>
                <a:latin typeface="Arial"/>
                <a:ea typeface="Calibri"/>
              </a:rPr>
              <a:t> [4]</a:t>
            </a:r>
            <a:r>
              <a:rPr lang="hu-HU" sz="2400" b="0" strike="noStrike" spc="-1">
                <a:solidFill>
                  <a:srgbClr val="000000"/>
                </a:solidFill>
                <a:latin typeface="Arial"/>
                <a:ea typeface="Calibri"/>
              </a:rPr>
              <a:t> </a:t>
            </a:r>
            <a:endParaRPr lang="hu-HU" sz="24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hu-HU" sz="2400" b="0" strike="noStrike" spc="-1">
                <a:solidFill>
                  <a:srgbClr val="000000"/>
                </a:solidFill>
                <a:latin typeface="Arial"/>
                <a:ea typeface="Calibri"/>
              </a:rPr>
              <a:t>HIJING++ (</a:t>
            </a:r>
            <a:r>
              <a:rPr lang="hu-HU" sz="2400" b="1" strike="noStrike" spc="-1">
                <a:solidFill>
                  <a:srgbClr val="000000"/>
                </a:solidFill>
                <a:latin typeface="Arial"/>
                <a:ea typeface="Calibri"/>
              </a:rPr>
              <a:t>H</a:t>
            </a:r>
            <a:r>
              <a:rPr lang="hu-HU" sz="2400" b="0" strike="noStrike" spc="-1">
                <a:solidFill>
                  <a:srgbClr val="000000"/>
                </a:solidFill>
                <a:latin typeface="Arial"/>
                <a:ea typeface="Calibri"/>
              </a:rPr>
              <a:t>eavy </a:t>
            </a:r>
            <a:r>
              <a:rPr lang="hu-HU" sz="2400" b="1" strike="noStrike" spc="-1">
                <a:solidFill>
                  <a:srgbClr val="000000"/>
                </a:solidFill>
                <a:latin typeface="Arial"/>
                <a:ea typeface="Calibri"/>
              </a:rPr>
              <a:t>I</a:t>
            </a:r>
            <a:r>
              <a:rPr lang="hu-HU" sz="2400" b="0" strike="noStrike" spc="-1">
                <a:solidFill>
                  <a:srgbClr val="000000"/>
                </a:solidFill>
                <a:latin typeface="Arial"/>
                <a:ea typeface="Calibri"/>
              </a:rPr>
              <a:t>on </a:t>
            </a:r>
            <a:r>
              <a:rPr lang="hu-HU" sz="2400" b="1" strike="noStrike" spc="-1">
                <a:solidFill>
                  <a:srgbClr val="000000"/>
                </a:solidFill>
                <a:latin typeface="Arial"/>
                <a:ea typeface="Calibri"/>
              </a:rPr>
              <a:t>J</a:t>
            </a:r>
            <a:r>
              <a:rPr lang="hu-HU" sz="2400" b="0" strike="noStrike" spc="-1">
                <a:solidFill>
                  <a:srgbClr val="000000"/>
                </a:solidFill>
                <a:latin typeface="Arial"/>
                <a:ea typeface="Calibri"/>
              </a:rPr>
              <a:t>et </a:t>
            </a:r>
            <a:r>
              <a:rPr lang="hu-HU" sz="2400" b="1" strike="noStrike" spc="-1">
                <a:solidFill>
                  <a:srgbClr val="000000"/>
                </a:solidFill>
                <a:latin typeface="Arial"/>
                <a:ea typeface="Calibri"/>
              </a:rPr>
              <a:t>IN</a:t>
            </a:r>
            <a:r>
              <a:rPr lang="hu-HU" sz="2400" b="0" strike="noStrike" spc="-1">
                <a:solidFill>
                  <a:srgbClr val="000000"/>
                </a:solidFill>
                <a:latin typeface="Arial"/>
                <a:ea typeface="Calibri"/>
              </a:rPr>
              <a:t>teraction </a:t>
            </a:r>
            <a:r>
              <a:rPr lang="hu-HU" sz="2400" b="1" strike="noStrike" spc="-1">
                <a:solidFill>
                  <a:srgbClr val="000000"/>
                </a:solidFill>
                <a:latin typeface="Arial"/>
                <a:ea typeface="Calibri"/>
              </a:rPr>
              <a:t>G</a:t>
            </a:r>
            <a:r>
              <a:rPr lang="hu-HU" sz="2400" b="0" strike="noStrike" spc="-1">
                <a:solidFill>
                  <a:srgbClr val="000000"/>
                </a:solidFill>
                <a:latin typeface="Arial"/>
                <a:ea typeface="Calibri"/>
              </a:rPr>
              <a:t>enerator)</a:t>
            </a:r>
            <a:endParaRPr lang="hu-HU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7" name="Kép 2" descr="A képen fémáru látható&#10;&#10;Automatikusan generált leírás"/>
          <p:cNvPicPr/>
          <p:nvPr/>
        </p:nvPicPr>
        <p:blipFill>
          <a:blip r:embed="rId3">
            <a:alphaModFix amt="69000"/>
          </a:blip>
          <a:stretch/>
        </p:blipFill>
        <p:spPr>
          <a:xfrm>
            <a:off x="10033560" y="1600200"/>
            <a:ext cx="1167840" cy="730800"/>
          </a:xfrm>
          <a:prstGeom prst="rect">
            <a:avLst/>
          </a:prstGeom>
          <a:ln w="0">
            <a:noFill/>
          </a:ln>
        </p:spPr>
      </p:pic>
      <p:pic>
        <p:nvPicPr>
          <p:cNvPr id="108" name="Kép 5"/>
          <p:cNvPicPr/>
          <p:nvPr/>
        </p:nvPicPr>
        <p:blipFill>
          <a:blip r:embed="rId4">
            <a:alphaModFix amt="69000"/>
          </a:blip>
          <a:stretch/>
        </p:blipFill>
        <p:spPr>
          <a:xfrm>
            <a:off x="9136800" y="2842200"/>
            <a:ext cx="921600" cy="1044000"/>
          </a:xfrm>
          <a:prstGeom prst="rect">
            <a:avLst/>
          </a:prstGeom>
          <a:ln w="0">
            <a:noFill/>
          </a:ln>
        </p:spPr>
      </p:pic>
      <p:pic>
        <p:nvPicPr>
          <p:cNvPr id="109" name="Kép 6"/>
          <p:cNvPicPr/>
          <p:nvPr/>
        </p:nvPicPr>
        <p:blipFill>
          <a:blip r:embed="rId5">
            <a:alphaModFix amt="69000"/>
          </a:blip>
          <a:stretch/>
        </p:blipFill>
        <p:spPr>
          <a:xfrm>
            <a:off x="11014560" y="2784600"/>
            <a:ext cx="1101240" cy="1101600"/>
          </a:xfrm>
          <a:prstGeom prst="rect">
            <a:avLst/>
          </a:prstGeom>
          <a:ln w="0">
            <a:noFill/>
          </a:ln>
        </p:spPr>
      </p:pic>
      <p:pic>
        <p:nvPicPr>
          <p:cNvPr id="110" name="Kép 3"/>
          <p:cNvPicPr/>
          <p:nvPr/>
        </p:nvPicPr>
        <p:blipFill>
          <a:blip r:embed="rId6">
            <a:alphaModFix amt="69000"/>
          </a:blip>
          <a:stretch/>
        </p:blipFill>
        <p:spPr>
          <a:xfrm>
            <a:off x="7823520" y="4481280"/>
            <a:ext cx="2049840" cy="127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1" name="Kép 7"/>
          <p:cNvPicPr/>
          <p:nvPr/>
        </p:nvPicPr>
        <p:blipFill>
          <a:blip r:embed="rId7">
            <a:alphaModFix amt="69000"/>
          </a:blip>
          <a:stretch/>
        </p:blipFill>
        <p:spPr>
          <a:xfrm>
            <a:off x="10044720" y="4483080"/>
            <a:ext cx="1734120" cy="934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" name="Kép 8"/>
          <p:cNvPicPr/>
          <p:nvPr/>
        </p:nvPicPr>
        <p:blipFill>
          <a:blip r:embed="rId8">
            <a:alphaModFix amt="69000"/>
          </a:blip>
          <a:stretch/>
        </p:blipFill>
        <p:spPr>
          <a:xfrm>
            <a:off x="5510880" y="4526640"/>
            <a:ext cx="2159640" cy="1359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3" name="Kép 9"/>
          <p:cNvPicPr/>
          <p:nvPr/>
        </p:nvPicPr>
        <p:blipFill>
          <a:blip r:embed="rId9">
            <a:alphaModFix amt="69000"/>
          </a:blip>
          <a:stretch/>
        </p:blipFill>
        <p:spPr>
          <a:xfrm>
            <a:off x="2900520" y="4509360"/>
            <a:ext cx="2524680" cy="1583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4" name="Kép 10"/>
          <p:cNvPicPr/>
          <p:nvPr/>
        </p:nvPicPr>
        <p:blipFill>
          <a:blip r:embed="rId10">
            <a:alphaModFix amt="69000"/>
          </a:blip>
          <a:stretch/>
        </p:blipFill>
        <p:spPr>
          <a:xfrm>
            <a:off x="228600" y="4526640"/>
            <a:ext cx="2373120" cy="1420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5" name="Kép 11"/>
          <p:cNvPicPr/>
          <p:nvPr/>
        </p:nvPicPr>
        <p:blipFill>
          <a:blip r:embed="rId11">
            <a:alphaModFix amt="69000"/>
          </a:blip>
          <a:stretch/>
        </p:blipFill>
        <p:spPr>
          <a:xfrm>
            <a:off x="457200" y="4800600"/>
            <a:ext cx="2444400" cy="1537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6" name="Kép 12"/>
          <p:cNvPicPr/>
          <p:nvPr/>
        </p:nvPicPr>
        <p:blipFill>
          <a:blip r:embed="rId12">
            <a:alphaModFix amt="69000"/>
          </a:blip>
          <a:stretch/>
        </p:blipFill>
        <p:spPr>
          <a:xfrm>
            <a:off x="3273120" y="4951080"/>
            <a:ext cx="2333880" cy="1361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7" name="Kép 13"/>
          <p:cNvPicPr/>
          <p:nvPr/>
        </p:nvPicPr>
        <p:blipFill>
          <a:blip r:embed="rId13">
            <a:alphaModFix amt="69000"/>
          </a:blip>
          <a:stretch/>
        </p:blipFill>
        <p:spPr>
          <a:xfrm>
            <a:off x="5838480" y="5120640"/>
            <a:ext cx="1985040" cy="1187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8" name="Picture 1"/>
          <p:cNvPicPr/>
          <p:nvPr/>
        </p:nvPicPr>
        <p:blipFill>
          <a:blip r:embed="rId14">
            <a:alphaModFix amt="69000"/>
          </a:blip>
          <a:stretch/>
        </p:blipFill>
        <p:spPr>
          <a:xfrm>
            <a:off x="8121960" y="5031360"/>
            <a:ext cx="1856880" cy="122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9" name="Kép 16"/>
          <p:cNvPicPr/>
          <p:nvPr/>
        </p:nvPicPr>
        <p:blipFill>
          <a:blip r:embed="rId15">
            <a:alphaModFix amt="69000"/>
          </a:blip>
          <a:stretch/>
        </p:blipFill>
        <p:spPr>
          <a:xfrm>
            <a:off x="10150200" y="5031360"/>
            <a:ext cx="1854000" cy="1145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BB473F02-892A-4451-B90D-901A55E6BCEA}" type="slidenum"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835920" y="363960"/>
            <a:ext cx="1051488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hu-HU" sz="4400" b="0" strike="noStrike" spc="-1">
                <a:solidFill>
                  <a:srgbClr val="000000"/>
                </a:solidFill>
                <a:latin typeface="Arial"/>
              </a:rPr>
              <a:t>Tuning process</a:t>
            </a:r>
            <a:endParaRPr lang="hu-H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Téglalap 120"/>
          <p:cNvSpPr/>
          <p:nvPr/>
        </p:nvSpPr>
        <p:spPr>
          <a:xfrm>
            <a:off x="8585640" y="2951640"/>
            <a:ext cx="1600200" cy="2286000"/>
          </a:xfrm>
          <a:prstGeom prst="rect">
            <a:avLst/>
          </a:prstGeom>
          <a:solidFill>
            <a:srgbClr val="DEE6EF"/>
          </a:solidFill>
          <a:ln w="90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475560" indent="-18360" algn="ctr">
              <a:lnSpc>
                <a:spcPct val="100000"/>
              </a:lnSpc>
              <a:spcAft>
                <a:spcPts val="8351"/>
              </a:spcAft>
              <a:buNone/>
            </a:pPr>
            <a:br>
              <a:rPr sz="1800"/>
            </a:br>
            <a:endParaRPr lang="en-US" sz="1800" b="0" strike="noStrike" spc="-1">
              <a:latin typeface="Arial"/>
              <a:ea typeface="Noto Sans"/>
            </a:endParaRPr>
          </a:p>
        </p:txBody>
      </p:sp>
      <p:sp>
        <p:nvSpPr>
          <p:cNvPr id="122" name="Henger 121"/>
          <p:cNvSpPr/>
          <p:nvPr/>
        </p:nvSpPr>
        <p:spPr>
          <a:xfrm>
            <a:off x="8814240" y="3180240"/>
            <a:ext cx="457200" cy="685800"/>
          </a:xfrm>
          <a:prstGeom prst="can">
            <a:avLst>
              <a:gd name="adj" fmla="val 25000"/>
            </a:avLst>
          </a:prstGeom>
          <a:solidFill>
            <a:srgbClr val="729FCF"/>
          </a:solidFill>
          <a:ln w="900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n-US" sz="800" b="0" strike="noStrike" spc="-1">
                <a:latin typeface="Arial"/>
              </a:rPr>
              <a:t>Node1</a:t>
            </a:r>
          </a:p>
        </p:txBody>
      </p:sp>
      <p:sp>
        <p:nvSpPr>
          <p:cNvPr id="123" name="Henger 122"/>
          <p:cNvSpPr/>
          <p:nvPr/>
        </p:nvSpPr>
        <p:spPr>
          <a:xfrm>
            <a:off x="8814240" y="4094640"/>
            <a:ext cx="457200" cy="685800"/>
          </a:xfrm>
          <a:prstGeom prst="can">
            <a:avLst>
              <a:gd name="adj" fmla="val 25000"/>
            </a:avLst>
          </a:prstGeom>
          <a:solidFill>
            <a:srgbClr val="729FCF"/>
          </a:solidFill>
          <a:ln w="900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800" b="0" strike="noStrike" spc="-1">
                <a:latin typeface="Arial"/>
              </a:rPr>
              <a:t>Node4</a:t>
            </a:r>
          </a:p>
        </p:txBody>
      </p:sp>
      <p:sp>
        <p:nvSpPr>
          <p:cNvPr id="124" name="Henger 123"/>
          <p:cNvSpPr/>
          <p:nvPr/>
        </p:nvSpPr>
        <p:spPr>
          <a:xfrm>
            <a:off x="9500040" y="4094640"/>
            <a:ext cx="457200" cy="685800"/>
          </a:xfrm>
          <a:prstGeom prst="can">
            <a:avLst>
              <a:gd name="adj" fmla="val 25000"/>
            </a:avLst>
          </a:prstGeom>
          <a:solidFill>
            <a:srgbClr val="729FCF"/>
          </a:solidFill>
          <a:ln w="900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800" b="0" strike="noStrike" spc="-1">
                <a:latin typeface="Arial"/>
              </a:rPr>
              <a:t>Node3</a:t>
            </a:r>
          </a:p>
        </p:txBody>
      </p:sp>
      <p:sp>
        <p:nvSpPr>
          <p:cNvPr id="125" name="Henger 124"/>
          <p:cNvSpPr/>
          <p:nvPr/>
        </p:nvSpPr>
        <p:spPr>
          <a:xfrm>
            <a:off x="9500040" y="3180240"/>
            <a:ext cx="457200" cy="685800"/>
          </a:xfrm>
          <a:prstGeom prst="can">
            <a:avLst>
              <a:gd name="adj" fmla="val 25000"/>
            </a:avLst>
          </a:prstGeom>
          <a:solidFill>
            <a:srgbClr val="729FCF"/>
          </a:solidFill>
          <a:ln w="900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800" b="0" strike="noStrike" spc="-1">
                <a:latin typeface="Arial"/>
              </a:rPr>
              <a:t>Node2</a:t>
            </a:r>
          </a:p>
        </p:txBody>
      </p:sp>
      <p:sp>
        <p:nvSpPr>
          <p:cNvPr id="126" name="Szövegdoboz 125"/>
          <p:cNvSpPr txBox="1"/>
          <p:nvPr/>
        </p:nvSpPr>
        <p:spPr>
          <a:xfrm>
            <a:off x="8258040" y="2267280"/>
            <a:ext cx="2725200" cy="684360"/>
          </a:xfrm>
          <a:prstGeom prst="rect">
            <a:avLst/>
          </a:prstGeom>
          <a:noFill/>
          <a:ln w="900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hu-HU" sz="1600" b="0" strike="noStrike" spc="-1">
                <a:solidFill>
                  <a:srgbClr val="000000"/>
                </a:solidFill>
                <a:latin typeface="Consolas"/>
              </a:rPr>
              <a:t>Simulating HIJING</a:t>
            </a:r>
            <a:r>
              <a:rPr lang="hu-HU" sz="1600" b="0" strike="noStrike" spc="-1">
                <a:solidFill>
                  <a:srgbClr val="990000"/>
                </a:solidFill>
                <a:latin typeface="Consolas"/>
              </a:rPr>
              <a:t>++ </a:t>
            </a:r>
            <a:r>
              <a:rPr lang="hu-HU" sz="1600" b="0" strike="noStrike" spc="-1">
                <a:solidFill>
                  <a:srgbClr val="000000"/>
                </a:solidFill>
                <a:latin typeface="Consolas"/>
              </a:rPr>
              <a:t>in HPC Clusters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127" name="Szövegdoboz 126"/>
          <p:cNvSpPr txBox="1"/>
          <p:nvPr/>
        </p:nvSpPr>
        <p:spPr>
          <a:xfrm>
            <a:off x="2966040" y="1606320"/>
            <a:ext cx="1413000" cy="346320"/>
          </a:xfrm>
          <a:prstGeom prst="rect">
            <a:avLst/>
          </a:prstGeom>
          <a:noFill/>
          <a:ln w="900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>
                <a:latin typeface="Arial"/>
              </a:rPr>
              <a:t>Preparation</a:t>
            </a:r>
          </a:p>
        </p:txBody>
      </p:sp>
      <p:pic>
        <p:nvPicPr>
          <p:cNvPr id="128" name="Picture 4"/>
          <p:cNvPicPr/>
          <p:nvPr/>
        </p:nvPicPr>
        <p:blipFill>
          <a:blip r:embed="rId3">
            <a:alphaModFix amt="69000"/>
          </a:blip>
          <a:stretch/>
        </p:blipFill>
        <p:spPr>
          <a:xfrm>
            <a:off x="2383560" y="4557600"/>
            <a:ext cx="2331000" cy="1532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9" name="Szövegdoboz 128"/>
          <p:cNvSpPr txBox="1"/>
          <p:nvPr/>
        </p:nvSpPr>
        <p:spPr>
          <a:xfrm>
            <a:off x="5969520" y="4913280"/>
            <a:ext cx="1464840" cy="858240"/>
          </a:xfrm>
          <a:prstGeom prst="rect">
            <a:avLst/>
          </a:prstGeom>
          <a:noFill/>
          <a:ln w="900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>
                <a:latin typeface="Arial"/>
              </a:rPr>
              <a:t>Tuning with Professor</a:t>
            </a:r>
          </a:p>
        </p:txBody>
      </p:sp>
      <p:pic>
        <p:nvPicPr>
          <p:cNvPr id="130" name="Kép 1"/>
          <p:cNvPicPr/>
          <p:nvPr/>
        </p:nvPicPr>
        <p:blipFill>
          <a:blip r:embed="rId4">
            <a:alphaModFix amt="69000"/>
          </a:blip>
          <a:stretch/>
        </p:blipFill>
        <p:spPr>
          <a:xfrm>
            <a:off x="5969520" y="5504040"/>
            <a:ext cx="1101240" cy="1101600"/>
          </a:xfrm>
          <a:prstGeom prst="rect">
            <a:avLst/>
          </a:prstGeom>
          <a:ln w="0">
            <a:noFill/>
          </a:ln>
        </p:spPr>
      </p:pic>
      <p:sp>
        <p:nvSpPr>
          <p:cNvPr id="131" name="Szövegdoboz 130"/>
          <p:cNvSpPr txBox="1"/>
          <p:nvPr/>
        </p:nvSpPr>
        <p:spPr>
          <a:xfrm>
            <a:off x="2949840" y="4033440"/>
            <a:ext cx="1236600" cy="602280"/>
          </a:xfrm>
          <a:prstGeom prst="rect">
            <a:avLst/>
          </a:prstGeom>
          <a:noFill/>
          <a:ln w="900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>
                <a:latin typeface="Arial"/>
              </a:rPr>
              <a:t>Validating</a:t>
            </a:r>
          </a:p>
        </p:txBody>
      </p:sp>
      <p:pic>
        <p:nvPicPr>
          <p:cNvPr id="132" name="Kép 131"/>
          <p:cNvPicPr/>
          <p:nvPr/>
        </p:nvPicPr>
        <p:blipFill>
          <a:blip r:embed="rId5">
            <a:alphaModFix amt="69000"/>
          </a:blip>
          <a:stretch/>
        </p:blipFill>
        <p:spPr>
          <a:xfrm>
            <a:off x="2815560" y="1952640"/>
            <a:ext cx="1791000" cy="1254960"/>
          </a:xfrm>
          <a:prstGeom prst="rect">
            <a:avLst/>
          </a:prstGeom>
          <a:ln w="9000">
            <a:noFill/>
          </a:ln>
        </p:spPr>
      </p:pic>
      <p:pic>
        <p:nvPicPr>
          <p:cNvPr id="133" name="Kép 132"/>
          <p:cNvPicPr/>
          <p:nvPr/>
        </p:nvPicPr>
        <p:blipFill>
          <a:blip r:embed="rId6">
            <a:alphaModFix amt="69000"/>
          </a:blip>
          <a:stretch/>
        </p:blipFill>
        <p:spPr>
          <a:xfrm>
            <a:off x="6204960" y="1689120"/>
            <a:ext cx="1353240" cy="928440"/>
          </a:xfrm>
          <a:prstGeom prst="rect">
            <a:avLst/>
          </a:prstGeom>
          <a:ln w="9000">
            <a:noFill/>
          </a:ln>
        </p:spPr>
      </p:pic>
      <p:sp>
        <p:nvSpPr>
          <p:cNvPr id="134" name="Szövegdoboz 133"/>
          <p:cNvSpPr txBox="1"/>
          <p:nvPr/>
        </p:nvSpPr>
        <p:spPr>
          <a:xfrm>
            <a:off x="6043320" y="1164600"/>
            <a:ext cx="2125006" cy="602280"/>
          </a:xfrm>
          <a:prstGeom prst="rect">
            <a:avLst/>
          </a:prstGeom>
          <a:noFill/>
          <a:ln w="900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 dirty="0">
                <a:latin typeface="Arial"/>
              </a:rPr>
              <a:t>Sampling the </a:t>
            </a:r>
            <a:br>
              <a:rPr sz="1800" dirty="0"/>
            </a:br>
            <a:r>
              <a:rPr lang="en-US" sz="1800" b="0" strike="noStrike" spc="-1" dirty="0">
                <a:latin typeface="Arial"/>
              </a:rPr>
              <a:t>parameter space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69529BF5-1E2E-4487-AE40-61ED19E8B6BB}" type="slidenum">
              <a:t>6</a:t>
            </a:fld>
            <a:endParaRPr/>
          </a:p>
        </p:txBody>
      </p:sp>
      <p:sp>
        <p:nvSpPr>
          <p:cNvPr id="25" name="Nyíl: körkörös 24">
            <a:extLst>
              <a:ext uri="{FF2B5EF4-FFF2-40B4-BE49-F238E27FC236}">
                <a16:creationId xmlns:a16="http://schemas.microsoft.com/office/drawing/2014/main" id="{BE733B22-3BB0-E6F7-C76D-704FE5E23AA9}"/>
              </a:ext>
            </a:extLst>
          </p:cNvPr>
          <p:cNvSpPr/>
          <p:nvPr/>
        </p:nvSpPr>
        <p:spPr>
          <a:xfrm rot="2832774">
            <a:off x="6220698" y="2714377"/>
            <a:ext cx="1321762" cy="1095883"/>
          </a:xfrm>
          <a:prstGeom prst="circularArrow">
            <a:avLst>
              <a:gd name="adj1" fmla="val 10023"/>
              <a:gd name="adj2" fmla="val 820833"/>
              <a:gd name="adj3" fmla="val 18107599"/>
              <a:gd name="adj4" fmla="val 12322544"/>
              <a:gd name="adj5" fmla="val 12500"/>
            </a:avLst>
          </a:prstGeom>
          <a:solidFill>
            <a:srgbClr val="BF819E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7" name="Nyíl: körkörös 26">
            <a:extLst>
              <a:ext uri="{FF2B5EF4-FFF2-40B4-BE49-F238E27FC236}">
                <a16:creationId xmlns:a16="http://schemas.microsoft.com/office/drawing/2014/main" id="{A7641A43-46F8-DEDB-BB12-49BE3DFD6B90}"/>
              </a:ext>
            </a:extLst>
          </p:cNvPr>
          <p:cNvSpPr/>
          <p:nvPr/>
        </p:nvSpPr>
        <p:spPr>
          <a:xfrm rot="6962459">
            <a:off x="6473775" y="3494002"/>
            <a:ext cx="1321762" cy="1095883"/>
          </a:xfrm>
          <a:prstGeom prst="circularArrow">
            <a:avLst>
              <a:gd name="adj1" fmla="val 10023"/>
              <a:gd name="adj2" fmla="val 820833"/>
              <a:gd name="adj3" fmla="val 18107599"/>
              <a:gd name="adj4" fmla="val 12322544"/>
              <a:gd name="adj5" fmla="val 12500"/>
            </a:avLst>
          </a:prstGeom>
          <a:solidFill>
            <a:srgbClr val="DEE6EF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8" name="Nyíl: körkörös 27">
            <a:extLst>
              <a:ext uri="{FF2B5EF4-FFF2-40B4-BE49-F238E27FC236}">
                <a16:creationId xmlns:a16="http://schemas.microsoft.com/office/drawing/2014/main" id="{C6903234-00F6-D939-DD23-62488F9F4A85}"/>
              </a:ext>
            </a:extLst>
          </p:cNvPr>
          <p:cNvSpPr/>
          <p:nvPr/>
        </p:nvSpPr>
        <p:spPr>
          <a:xfrm rot="11293374">
            <a:off x="5923560" y="3806269"/>
            <a:ext cx="1321762" cy="1095883"/>
          </a:xfrm>
          <a:prstGeom prst="circularArrow">
            <a:avLst>
              <a:gd name="adj1" fmla="val 10023"/>
              <a:gd name="adj2" fmla="val 820833"/>
              <a:gd name="adj3" fmla="val 18107599"/>
              <a:gd name="adj4" fmla="val 12322544"/>
              <a:gd name="adj5" fmla="val 12500"/>
            </a:avLst>
          </a:prstGeom>
          <a:solidFill>
            <a:srgbClr val="FFFFA6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Nyíl: körkörös 28">
            <a:extLst>
              <a:ext uri="{FF2B5EF4-FFF2-40B4-BE49-F238E27FC236}">
                <a16:creationId xmlns:a16="http://schemas.microsoft.com/office/drawing/2014/main" id="{E5075CAD-6ECF-332B-15CA-B6F288A2DD84}"/>
              </a:ext>
            </a:extLst>
          </p:cNvPr>
          <p:cNvSpPr/>
          <p:nvPr/>
        </p:nvSpPr>
        <p:spPr>
          <a:xfrm rot="14919093">
            <a:off x="5258374" y="3457688"/>
            <a:ext cx="1321762" cy="1095883"/>
          </a:xfrm>
          <a:prstGeom prst="circularArrow">
            <a:avLst>
              <a:gd name="adj1" fmla="val 10023"/>
              <a:gd name="adj2" fmla="val 820833"/>
              <a:gd name="adj3" fmla="val 18107599"/>
              <a:gd name="adj4" fmla="val 12322544"/>
              <a:gd name="adj5" fmla="val 12500"/>
            </a:avLst>
          </a:prstGeom>
          <a:solidFill>
            <a:srgbClr val="DDE8CB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0" name="Nyíl: körkörös 29">
            <a:extLst>
              <a:ext uri="{FF2B5EF4-FFF2-40B4-BE49-F238E27FC236}">
                <a16:creationId xmlns:a16="http://schemas.microsoft.com/office/drawing/2014/main" id="{A8ADC244-D635-F6E1-BF33-D5677DF90D2F}"/>
              </a:ext>
            </a:extLst>
          </p:cNvPr>
          <p:cNvSpPr/>
          <p:nvPr/>
        </p:nvSpPr>
        <p:spPr>
          <a:xfrm rot="19654958">
            <a:off x="5441215" y="2801073"/>
            <a:ext cx="1321762" cy="1095883"/>
          </a:xfrm>
          <a:prstGeom prst="circularArrow">
            <a:avLst>
              <a:gd name="adj1" fmla="val 10023"/>
              <a:gd name="adj2" fmla="val 820833"/>
              <a:gd name="adj3" fmla="val 18107599"/>
              <a:gd name="adj4" fmla="val 12322544"/>
              <a:gd name="adj5" fmla="val 12500"/>
            </a:avLst>
          </a:prstGeom>
          <a:solidFill>
            <a:srgbClr val="EC9BA4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835920" y="363960"/>
            <a:ext cx="1051488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hu-HU" sz="4400" b="0" strike="noStrike" spc="-1">
                <a:solidFill>
                  <a:srgbClr val="000000"/>
                </a:solidFill>
                <a:latin typeface="Arial"/>
              </a:rPr>
              <a:t>Tuning results</a:t>
            </a:r>
            <a:endParaRPr lang="hu-HU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1" name="Kép 140"/>
          <p:cNvPicPr/>
          <p:nvPr/>
        </p:nvPicPr>
        <p:blipFill>
          <a:blip r:embed="rId3">
            <a:alphaModFix amt="69000"/>
          </a:blip>
          <a:stretch/>
        </p:blipFill>
        <p:spPr>
          <a:xfrm>
            <a:off x="8223480" y="144360"/>
            <a:ext cx="3806280" cy="4160880"/>
          </a:xfrm>
          <a:prstGeom prst="rect">
            <a:avLst/>
          </a:prstGeom>
          <a:ln w="9000">
            <a:noFill/>
          </a:ln>
        </p:spPr>
      </p:pic>
      <p:sp>
        <p:nvSpPr>
          <p:cNvPr id="142" name="Tartalom helye 1"/>
          <p:cNvSpPr txBox="1"/>
          <p:nvPr/>
        </p:nvSpPr>
        <p:spPr>
          <a:xfrm>
            <a:off x="914400" y="1689120"/>
            <a:ext cx="7503840" cy="40096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hu-HU" sz="2400" b="0" strike="noStrike" spc="-1">
                <a:solidFill>
                  <a:srgbClr val="000000"/>
                </a:solidFill>
                <a:latin typeface="Arial"/>
                <a:ea typeface="Calibri"/>
              </a:rPr>
              <a:t>After around 100 iteration of the last „cycle” we</a:t>
            </a:r>
            <a:br>
              <a:rPr sz="2400"/>
            </a:br>
            <a:r>
              <a:rPr lang="hu-HU" sz="2400" b="0" strike="noStrike" spc="-1">
                <a:solidFill>
                  <a:srgbClr val="000000"/>
                </a:solidFill>
                <a:latin typeface="Arial"/>
                <a:ea typeface="Calibri"/>
              </a:rPr>
              <a:t>settled on some of the parameters</a:t>
            </a:r>
            <a:endParaRPr lang="hu-HU" sz="24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hu-HU" sz="2400" b="0" strike="noStrike" spc="-1">
                <a:solidFill>
                  <a:srgbClr val="000000"/>
                </a:solidFill>
                <a:latin typeface="Arial"/>
                <a:ea typeface="Calibri"/>
              </a:rPr>
              <a:t>The results can always be improved</a:t>
            </a:r>
            <a:endParaRPr lang="hu-HU" sz="24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hu-HU" sz="2400" b="0" strike="noStrike" spc="-1">
                <a:solidFill>
                  <a:srgbClr val="000000"/>
                </a:solidFill>
                <a:latin typeface="Arial"/>
                <a:ea typeface="Calibri"/>
              </a:rPr>
              <a:t>But with our tune now the HIJING</a:t>
            </a:r>
            <a:r>
              <a:rPr lang="hu-HU" sz="2400" b="0" strike="noStrike" spc="-1">
                <a:solidFill>
                  <a:srgbClr val="C9211E"/>
                </a:solidFill>
                <a:latin typeface="Arial"/>
                <a:ea typeface="Calibri"/>
              </a:rPr>
              <a:t>++</a:t>
            </a:r>
            <a:r>
              <a:rPr lang="hu-HU" sz="2400" b="0" strike="noStrike" spc="-1">
                <a:solidFill>
                  <a:srgbClr val="000000"/>
                </a:solidFill>
                <a:latin typeface="Arial"/>
                <a:ea typeface="Calibri"/>
              </a:rPr>
              <a:t> now in all systems at </a:t>
            </a:r>
            <a:r>
              <a:rPr lang="hu-HU" sz="2400" b="0" strike="noStrike" spc="-1">
                <a:solidFill>
                  <a:srgbClr val="C9211E"/>
                </a:solidFill>
                <a:latin typeface="Arial"/>
                <a:ea typeface="Calibri"/>
              </a:rPr>
              <a:t>RHIC</a:t>
            </a:r>
            <a:r>
              <a:rPr lang="hu-HU" sz="2400" b="0" strike="noStrike" spc="-1">
                <a:solidFill>
                  <a:srgbClr val="000000"/>
                </a:solidFill>
                <a:latin typeface="Arial"/>
                <a:ea typeface="Calibri"/>
              </a:rPr>
              <a:t> and </a:t>
            </a:r>
            <a:r>
              <a:rPr lang="hu-HU" sz="2400" b="0" strike="noStrike" spc="-1">
                <a:solidFill>
                  <a:srgbClr val="729FCF"/>
                </a:solidFill>
                <a:latin typeface="Arial"/>
                <a:ea typeface="Calibri"/>
              </a:rPr>
              <a:t>LHC</a:t>
            </a:r>
            <a:r>
              <a:rPr lang="hu-HU" sz="2400" b="0" strike="noStrike" spc="-1">
                <a:solidFill>
                  <a:srgbClr val="000000"/>
                </a:solidFill>
                <a:latin typeface="Arial"/>
                <a:ea typeface="Calibri"/>
              </a:rPr>
              <a:t> energies will provide a „good” fit to the experimental data</a:t>
            </a:r>
            <a:br>
              <a:rPr sz="2400"/>
            </a:br>
            <a:r>
              <a:rPr lang="hu-HU" sz="2400" b="0" strike="noStrike" spc="-1">
                <a:solidFill>
                  <a:srgbClr val="000000"/>
                </a:solidFill>
                <a:latin typeface="Arial"/>
                <a:ea typeface="Calibri"/>
              </a:rPr>
              <a:t>    </a:t>
            </a:r>
            <a:endParaRPr lang="hu-HU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400"/>
              </a:spcBef>
              <a:buNone/>
            </a:pPr>
            <a:endParaRPr lang="hu-HU" sz="2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3" name="Kép 142"/>
          <p:cNvPicPr/>
          <p:nvPr/>
        </p:nvPicPr>
        <p:blipFill>
          <a:blip r:embed="rId4">
            <a:alphaModFix amt="69000"/>
          </a:blip>
          <a:stretch/>
        </p:blipFill>
        <p:spPr>
          <a:xfrm>
            <a:off x="6424560" y="4427640"/>
            <a:ext cx="3885480" cy="1958040"/>
          </a:xfrm>
          <a:prstGeom prst="rect">
            <a:avLst/>
          </a:prstGeom>
          <a:ln w="9000">
            <a:noFill/>
          </a:ln>
        </p:spPr>
      </p:pic>
      <p:pic>
        <p:nvPicPr>
          <p:cNvPr id="144" name="Kép 143"/>
          <p:cNvPicPr/>
          <p:nvPr/>
        </p:nvPicPr>
        <p:blipFill>
          <a:blip r:embed="rId5">
            <a:alphaModFix amt="69000"/>
          </a:blip>
          <a:stretch/>
        </p:blipFill>
        <p:spPr>
          <a:xfrm>
            <a:off x="1235160" y="4477320"/>
            <a:ext cx="4176720" cy="1894680"/>
          </a:xfrm>
          <a:prstGeom prst="rect">
            <a:avLst/>
          </a:prstGeom>
          <a:ln w="900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33A03D63-0A25-4297-9422-22DB8CA0EAB5}" type="slidenum"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835920" y="73800"/>
            <a:ext cx="10514880" cy="1906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hu-HU" sz="4400" b="0" strike="noStrike" spc="-1">
                <a:solidFill>
                  <a:srgbClr val="000000"/>
                </a:solidFill>
                <a:latin typeface="Consolas"/>
                <a:ea typeface="Noto Sans"/>
              </a:rPr>
              <a:t>HIJING</a:t>
            </a:r>
            <a:r>
              <a:rPr lang="hu-HU" sz="4400" b="0" strike="noStrike" spc="-1">
                <a:solidFill>
                  <a:srgbClr val="990000"/>
                </a:solidFill>
                <a:latin typeface="Consolas"/>
                <a:ea typeface="Noto Sans"/>
              </a:rPr>
              <a:t>++</a:t>
            </a:r>
            <a:r>
              <a:rPr lang="hu-HU" sz="3200" b="0" strike="noStrike" spc="-1">
                <a:solidFill>
                  <a:srgbClr val="000000"/>
                </a:solidFill>
                <a:latin typeface="Calibri"/>
                <a:ea typeface="Noto Sans"/>
              </a:rPr>
              <a:t>: CMS </a:t>
            </a:r>
            <a:r>
              <a:rPr lang="hu-HU" sz="3200" b="0" strike="noStrike" spc="-1">
                <a:solidFill>
                  <a:srgbClr val="5983B0"/>
                </a:solidFill>
                <a:latin typeface="Calibri"/>
                <a:ea typeface="Noto Sans"/>
              </a:rPr>
              <a:t>proton</a:t>
            </a:r>
            <a:r>
              <a:rPr lang="hu-HU" sz="3200" b="0" strike="noStrike" spc="-1">
                <a:solidFill>
                  <a:srgbClr val="000000"/>
                </a:solidFill>
                <a:latin typeface="Calibri"/>
                <a:ea typeface="Noto Sans"/>
              </a:rPr>
              <a:t>-</a:t>
            </a:r>
            <a:r>
              <a:rPr lang="hu-HU" sz="3200" b="0" strike="noStrike" spc="-1">
                <a:solidFill>
                  <a:srgbClr val="5983B0"/>
                </a:solidFill>
                <a:latin typeface="Calibri"/>
                <a:ea typeface="Noto Sans"/>
              </a:rPr>
              <a:t>proton</a:t>
            </a:r>
            <a:r>
              <a:rPr lang="hu-HU" sz="3200" b="0" strike="noStrike" spc="-1">
                <a:solidFill>
                  <a:srgbClr val="000000"/>
                </a:solidFill>
                <a:latin typeface="Calibri"/>
                <a:ea typeface="Noto Sans"/>
              </a:rPr>
              <a:t> collision </a:t>
            </a:r>
            <a:br>
              <a:rPr sz="3200"/>
            </a:br>
            <a:r>
              <a:rPr lang="hu-HU" sz="2200" b="0" strike="noStrike" spc="-1">
                <a:solidFill>
                  <a:srgbClr val="000000"/>
                </a:solidFill>
                <a:latin typeface="Calibri"/>
                <a:ea typeface="Noto Sans"/>
              </a:rPr>
              <a:t>Measurements of primary charged hadron multiplicity distributions are presented for non-single-diffractive events in proton-proton collisions at centre-of-mass energies of 0.9 TeV</a:t>
            </a:r>
            <a:endParaRPr lang="hu-HU" sz="2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3" name="Kép 152"/>
          <p:cNvPicPr/>
          <p:nvPr/>
        </p:nvPicPr>
        <p:blipFill>
          <a:blip r:embed="rId2">
            <a:alphaModFix amt="69000"/>
          </a:blip>
          <a:stretch/>
        </p:blipFill>
        <p:spPr>
          <a:xfrm>
            <a:off x="2473560" y="1949040"/>
            <a:ext cx="9562320" cy="4249080"/>
          </a:xfrm>
          <a:prstGeom prst="rect">
            <a:avLst/>
          </a:prstGeom>
          <a:ln w="9000">
            <a:noFill/>
          </a:ln>
        </p:spPr>
      </p:pic>
      <p:pic>
        <p:nvPicPr>
          <p:cNvPr id="154" name="Kép 153"/>
          <p:cNvPicPr/>
          <p:nvPr/>
        </p:nvPicPr>
        <p:blipFill>
          <a:blip r:embed="rId3">
            <a:alphaModFix amt="69000"/>
          </a:blip>
          <a:stretch/>
        </p:blipFill>
        <p:spPr>
          <a:xfrm>
            <a:off x="10972800" y="190800"/>
            <a:ext cx="952200" cy="952200"/>
          </a:xfrm>
          <a:prstGeom prst="rect">
            <a:avLst/>
          </a:prstGeom>
          <a:ln w="9000">
            <a:noFill/>
          </a:ln>
        </p:spPr>
      </p:pic>
      <p:pic>
        <p:nvPicPr>
          <p:cNvPr id="155" name="Kép 154"/>
          <p:cNvPicPr/>
          <p:nvPr/>
        </p:nvPicPr>
        <p:blipFill>
          <a:blip r:embed="rId4">
            <a:alphaModFix amt="69000"/>
          </a:blip>
          <a:stretch/>
        </p:blipFill>
        <p:spPr>
          <a:xfrm>
            <a:off x="2018160" y="3238920"/>
            <a:ext cx="457920" cy="457920"/>
          </a:xfrm>
          <a:prstGeom prst="rect">
            <a:avLst/>
          </a:prstGeom>
          <a:ln w="9000">
            <a:noFill/>
          </a:ln>
        </p:spPr>
      </p:pic>
      <p:pic>
        <p:nvPicPr>
          <p:cNvPr id="156" name="Kép 155"/>
          <p:cNvPicPr/>
          <p:nvPr/>
        </p:nvPicPr>
        <p:blipFill>
          <a:blip r:embed="rId4">
            <a:alphaModFix amt="69000"/>
          </a:blip>
          <a:stretch/>
        </p:blipFill>
        <p:spPr>
          <a:xfrm>
            <a:off x="875160" y="3238200"/>
            <a:ext cx="457920" cy="457920"/>
          </a:xfrm>
          <a:prstGeom prst="rect">
            <a:avLst/>
          </a:prstGeom>
          <a:ln w="9000">
            <a:noFill/>
          </a:ln>
        </p:spPr>
      </p:pic>
      <p:sp>
        <p:nvSpPr>
          <p:cNvPr id="157" name="Szabadkézi sokszög: alakzat 156"/>
          <p:cNvSpPr/>
          <p:nvPr/>
        </p:nvSpPr>
        <p:spPr>
          <a:xfrm>
            <a:off x="1333080" y="3389040"/>
            <a:ext cx="686160" cy="141120"/>
          </a:xfrm>
          <a:custGeom>
            <a:avLst/>
            <a:gdLst/>
            <a:ahLst/>
            <a:cxnLst/>
            <a:rect l="0" t="0" r="r" b="b"/>
            <a:pathLst>
              <a:path w="1906" h="392">
                <a:moveTo>
                  <a:pt x="0" y="196"/>
                </a:moveTo>
                <a:cubicBezTo>
                  <a:pt x="126" y="131"/>
                  <a:pt x="253" y="65"/>
                  <a:pt x="379" y="0"/>
                </a:cubicBezTo>
                <a:cubicBezTo>
                  <a:pt x="379" y="33"/>
                  <a:pt x="379" y="65"/>
                  <a:pt x="379" y="98"/>
                </a:cubicBezTo>
                <a:cubicBezTo>
                  <a:pt x="761" y="98"/>
                  <a:pt x="1144" y="98"/>
                  <a:pt x="1526" y="98"/>
                </a:cubicBezTo>
                <a:cubicBezTo>
                  <a:pt x="1526" y="65"/>
                  <a:pt x="1526" y="33"/>
                  <a:pt x="1526" y="0"/>
                </a:cubicBezTo>
                <a:cubicBezTo>
                  <a:pt x="1653" y="65"/>
                  <a:pt x="1779" y="131"/>
                  <a:pt x="1906" y="196"/>
                </a:cubicBezTo>
                <a:cubicBezTo>
                  <a:pt x="1779" y="261"/>
                  <a:pt x="1653" y="327"/>
                  <a:pt x="1526" y="392"/>
                </a:cubicBezTo>
                <a:cubicBezTo>
                  <a:pt x="1526" y="359"/>
                  <a:pt x="1526" y="327"/>
                  <a:pt x="1526" y="294"/>
                </a:cubicBezTo>
                <a:cubicBezTo>
                  <a:pt x="1144" y="294"/>
                  <a:pt x="761" y="294"/>
                  <a:pt x="379" y="294"/>
                </a:cubicBezTo>
                <a:cubicBezTo>
                  <a:pt x="379" y="327"/>
                  <a:pt x="379" y="359"/>
                  <a:pt x="379" y="392"/>
                </a:cubicBezTo>
                <a:cubicBezTo>
                  <a:pt x="253" y="327"/>
                  <a:pt x="126" y="261"/>
                  <a:pt x="0" y="196"/>
                </a:cubicBezTo>
                <a:close/>
              </a:path>
            </a:pathLst>
          </a:custGeom>
          <a:solidFill>
            <a:srgbClr val="000000"/>
          </a:solidFill>
          <a:ln w="9000">
            <a:solidFill>
              <a:srgbClr val="000000"/>
            </a:solidFill>
            <a:round/>
          </a:ln>
        </p:spPr>
      </p:sp>
      <p:sp>
        <p:nvSpPr>
          <p:cNvPr id="158" name="Szövegdoboz 157"/>
          <p:cNvSpPr txBox="1"/>
          <p:nvPr/>
        </p:nvSpPr>
        <p:spPr>
          <a:xfrm>
            <a:off x="11198520" y="996840"/>
            <a:ext cx="427680" cy="275040"/>
          </a:xfrm>
          <a:prstGeom prst="rect">
            <a:avLst/>
          </a:prstGeom>
          <a:noFill/>
          <a:ln w="900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300" b="0" strike="noStrike" spc="-1">
                <a:latin typeface="Arial"/>
                <a:hlinkClick r:id="rId5"/>
              </a:rPr>
              <a:t>link</a:t>
            </a:r>
            <a:endParaRPr lang="en-US" sz="13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3D9101E3-7395-433F-91B2-1DAA1F491156}" type="slidenum"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835920" y="363960"/>
            <a:ext cx="1051488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hu-HU" sz="4400" b="0" strike="noStrike" spc="-1">
                <a:solidFill>
                  <a:srgbClr val="000000"/>
                </a:solidFill>
                <a:latin typeface="Consolas"/>
              </a:rPr>
              <a:t>HIJING</a:t>
            </a:r>
            <a:r>
              <a:rPr lang="hu-HU" sz="4400" b="0" strike="noStrike" spc="-1">
                <a:solidFill>
                  <a:srgbClr val="990000"/>
                </a:solidFill>
                <a:latin typeface="Consolas"/>
              </a:rPr>
              <a:t>++</a:t>
            </a:r>
            <a:r>
              <a:rPr lang="hu-HU" sz="3200" b="0" strike="noStrike" spc="-1">
                <a:solidFill>
                  <a:srgbClr val="000000"/>
                </a:solidFill>
                <a:latin typeface="Calibri"/>
              </a:rPr>
              <a:t>: ALICE </a:t>
            </a:r>
            <a:r>
              <a:rPr lang="hu-HU" sz="3200" b="0" strike="noStrike" spc="-1">
                <a:solidFill>
                  <a:srgbClr val="5983B0"/>
                </a:solidFill>
                <a:latin typeface="Calibri"/>
              </a:rPr>
              <a:t>proton</a:t>
            </a:r>
            <a:r>
              <a:rPr lang="hu-HU" sz="3200" b="0" strike="noStrike" spc="-1">
                <a:solidFill>
                  <a:srgbClr val="000000"/>
                </a:solidFill>
                <a:latin typeface="Calibri"/>
              </a:rPr>
              <a:t>-</a:t>
            </a:r>
            <a:r>
              <a:rPr lang="hu-HU" sz="3200" b="0" strike="noStrike" spc="-1">
                <a:solidFill>
                  <a:srgbClr val="C9211E"/>
                </a:solidFill>
                <a:latin typeface="Calibri"/>
              </a:rPr>
              <a:t>Lead</a:t>
            </a:r>
            <a:r>
              <a:rPr lang="hu-HU" sz="3200" b="0" strike="noStrike" spc="-1">
                <a:solidFill>
                  <a:srgbClr val="000000"/>
                </a:solidFill>
                <a:latin typeface="Calibri"/>
              </a:rPr>
              <a:t> collision at 5.02 TeV</a:t>
            </a:r>
            <a:br>
              <a:rPr sz="3200"/>
            </a:br>
            <a:r>
              <a:rPr lang="hu-HU" sz="2200" b="0" strike="noStrike" spc="-1">
                <a:solidFill>
                  <a:srgbClr val="000000"/>
                </a:solidFill>
                <a:latin typeface="Calibri"/>
              </a:rPr>
              <a:t>Pion pT spectra at seven centrality classes</a:t>
            </a:r>
          </a:p>
        </p:txBody>
      </p:sp>
      <p:pic>
        <p:nvPicPr>
          <p:cNvPr id="160" name="Kép 159"/>
          <p:cNvPicPr/>
          <p:nvPr/>
        </p:nvPicPr>
        <p:blipFill>
          <a:blip r:embed="rId2">
            <a:alphaModFix amt="69000"/>
          </a:blip>
          <a:stretch/>
        </p:blipFill>
        <p:spPr>
          <a:xfrm>
            <a:off x="6264000" y="1922760"/>
            <a:ext cx="5394600" cy="4478040"/>
          </a:xfrm>
          <a:prstGeom prst="rect">
            <a:avLst/>
          </a:prstGeom>
          <a:ln w="9000">
            <a:noFill/>
          </a:ln>
        </p:spPr>
      </p:pic>
      <p:pic>
        <p:nvPicPr>
          <p:cNvPr id="161" name="Kép 160"/>
          <p:cNvPicPr/>
          <p:nvPr/>
        </p:nvPicPr>
        <p:blipFill>
          <a:blip r:embed="rId3">
            <a:alphaModFix amt="69000"/>
          </a:blip>
          <a:stretch/>
        </p:blipFill>
        <p:spPr>
          <a:xfrm>
            <a:off x="814680" y="1844280"/>
            <a:ext cx="4443120" cy="2499120"/>
          </a:xfrm>
          <a:prstGeom prst="rect">
            <a:avLst/>
          </a:prstGeom>
          <a:ln w="9000">
            <a:noFill/>
          </a:ln>
        </p:spPr>
      </p:pic>
      <p:pic>
        <p:nvPicPr>
          <p:cNvPr id="162" name="Kép 161"/>
          <p:cNvPicPr/>
          <p:nvPr/>
        </p:nvPicPr>
        <p:blipFill>
          <a:blip r:embed="rId4">
            <a:alphaModFix amt="69000"/>
          </a:blip>
          <a:stretch/>
        </p:blipFill>
        <p:spPr>
          <a:xfrm>
            <a:off x="11163600" y="190800"/>
            <a:ext cx="952200" cy="952200"/>
          </a:xfrm>
          <a:prstGeom prst="rect">
            <a:avLst/>
          </a:prstGeom>
          <a:ln w="9000">
            <a:noFill/>
          </a:ln>
        </p:spPr>
      </p:pic>
      <p:pic>
        <p:nvPicPr>
          <p:cNvPr id="169" name="Kép 168"/>
          <p:cNvPicPr/>
          <p:nvPr/>
        </p:nvPicPr>
        <p:blipFill>
          <a:blip r:embed="rId5">
            <a:alphaModFix amt="69000"/>
          </a:blip>
          <a:stretch/>
        </p:blipFill>
        <p:spPr>
          <a:xfrm>
            <a:off x="3200400" y="3996090"/>
            <a:ext cx="814680" cy="759125"/>
          </a:xfrm>
          <a:prstGeom prst="rect">
            <a:avLst/>
          </a:prstGeom>
          <a:ln w="9000">
            <a:noFill/>
          </a:ln>
        </p:spPr>
      </p:pic>
      <p:pic>
        <p:nvPicPr>
          <p:cNvPr id="170" name="Kép 169"/>
          <p:cNvPicPr/>
          <p:nvPr/>
        </p:nvPicPr>
        <p:blipFill>
          <a:blip r:embed="rId6">
            <a:alphaModFix amt="69000"/>
          </a:blip>
          <a:stretch/>
        </p:blipFill>
        <p:spPr>
          <a:xfrm>
            <a:off x="2285280" y="4114800"/>
            <a:ext cx="457920" cy="457920"/>
          </a:xfrm>
          <a:prstGeom prst="rect">
            <a:avLst/>
          </a:prstGeom>
          <a:ln w="9000">
            <a:noFill/>
          </a:ln>
        </p:spPr>
      </p:pic>
      <p:sp>
        <p:nvSpPr>
          <p:cNvPr id="172" name="Szabadkézi sokszög: alakzat 171"/>
          <p:cNvSpPr/>
          <p:nvPr/>
        </p:nvSpPr>
        <p:spPr>
          <a:xfrm>
            <a:off x="2802960" y="4277880"/>
            <a:ext cx="366840" cy="141120"/>
          </a:xfrm>
          <a:custGeom>
            <a:avLst/>
            <a:gdLst/>
            <a:ahLst/>
            <a:cxnLst/>
            <a:rect l="0" t="0" r="r" b="b"/>
            <a:pathLst>
              <a:path w="1019" h="392">
                <a:moveTo>
                  <a:pt x="0" y="196"/>
                </a:moveTo>
                <a:cubicBezTo>
                  <a:pt x="68" y="131"/>
                  <a:pt x="135" y="65"/>
                  <a:pt x="203" y="0"/>
                </a:cubicBezTo>
                <a:cubicBezTo>
                  <a:pt x="203" y="33"/>
                  <a:pt x="203" y="65"/>
                  <a:pt x="203" y="98"/>
                </a:cubicBezTo>
                <a:cubicBezTo>
                  <a:pt x="407" y="98"/>
                  <a:pt x="611" y="98"/>
                  <a:pt x="816" y="98"/>
                </a:cubicBezTo>
                <a:cubicBezTo>
                  <a:pt x="816" y="65"/>
                  <a:pt x="816" y="33"/>
                  <a:pt x="816" y="0"/>
                </a:cubicBezTo>
                <a:cubicBezTo>
                  <a:pt x="884" y="65"/>
                  <a:pt x="951" y="131"/>
                  <a:pt x="1019" y="196"/>
                </a:cubicBezTo>
                <a:cubicBezTo>
                  <a:pt x="951" y="261"/>
                  <a:pt x="884" y="327"/>
                  <a:pt x="816" y="392"/>
                </a:cubicBezTo>
                <a:cubicBezTo>
                  <a:pt x="816" y="359"/>
                  <a:pt x="816" y="327"/>
                  <a:pt x="816" y="294"/>
                </a:cubicBezTo>
                <a:cubicBezTo>
                  <a:pt x="611" y="294"/>
                  <a:pt x="407" y="294"/>
                  <a:pt x="203" y="294"/>
                </a:cubicBezTo>
                <a:cubicBezTo>
                  <a:pt x="203" y="327"/>
                  <a:pt x="203" y="359"/>
                  <a:pt x="203" y="392"/>
                </a:cubicBezTo>
                <a:cubicBezTo>
                  <a:pt x="135" y="327"/>
                  <a:pt x="68" y="261"/>
                  <a:pt x="0" y="196"/>
                </a:cubicBezTo>
                <a:close/>
              </a:path>
            </a:pathLst>
          </a:custGeom>
          <a:solidFill>
            <a:srgbClr val="000000"/>
          </a:solidFill>
          <a:ln w="9000">
            <a:solidFill>
              <a:srgbClr val="000000"/>
            </a:solidFill>
            <a:round/>
          </a:ln>
        </p:spPr>
      </p:sp>
      <p:sp>
        <p:nvSpPr>
          <p:cNvPr id="173" name="Szövegdoboz 172"/>
          <p:cNvSpPr txBox="1"/>
          <p:nvPr/>
        </p:nvSpPr>
        <p:spPr>
          <a:xfrm>
            <a:off x="11500920" y="1014120"/>
            <a:ext cx="427680" cy="275040"/>
          </a:xfrm>
          <a:prstGeom prst="rect">
            <a:avLst/>
          </a:prstGeom>
          <a:noFill/>
          <a:ln w="900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300" b="0" strike="noStrike" spc="-1">
                <a:latin typeface="Arial"/>
                <a:hlinkClick r:id="rId7"/>
              </a:rPr>
              <a:t>link</a:t>
            </a:r>
            <a:endParaRPr lang="en-US" sz="13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B7FDB551-E35B-4D86-B7C4-62F0FB705721}" type="slidenum">
              <a:t>9</a:t>
            </a:fld>
            <a:endParaRPr/>
          </a:p>
        </p:txBody>
      </p:sp>
      <p:sp>
        <p:nvSpPr>
          <p:cNvPr id="18" name="Ellipszis 17">
            <a:extLst>
              <a:ext uri="{FF2B5EF4-FFF2-40B4-BE49-F238E27FC236}">
                <a16:creationId xmlns:a16="http://schemas.microsoft.com/office/drawing/2014/main" id="{8ADB955E-BF40-6A32-BD12-79F57614989F}"/>
              </a:ext>
            </a:extLst>
          </p:cNvPr>
          <p:cNvSpPr/>
          <p:nvPr/>
        </p:nvSpPr>
        <p:spPr>
          <a:xfrm>
            <a:off x="685800" y="5029560"/>
            <a:ext cx="1143000" cy="1143000"/>
          </a:xfrm>
          <a:prstGeom prst="ellipse">
            <a:avLst/>
          </a:prstGeom>
          <a:solidFill>
            <a:srgbClr val="CA2421">
              <a:alpha val="47000"/>
            </a:srgbClr>
          </a:solidFill>
          <a:ln w="9000">
            <a:solidFill>
              <a:srgbClr val="355269">
                <a:alpha val="10000"/>
              </a:srgb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" name="Ellipszis 18">
            <a:extLst>
              <a:ext uri="{FF2B5EF4-FFF2-40B4-BE49-F238E27FC236}">
                <a16:creationId xmlns:a16="http://schemas.microsoft.com/office/drawing/2014/main" id="{185A1E27-21C3-319C-69CD-D77DC26BD14C}"/>
              </a:ext>
            </a:extLst>
          </p:cNvPr>
          <p:cNvSpPr/>
          <p:nvPr/>
        </p:nvSpPr>
        <p:spPr>
          <a:xfrm>
            <a:off x="914400" y="5029560"/>
            <a:ext cx="1143000" cy="1143000"/>
          </a:xfrm>
          <a:prstGeom prst="ellipse">
            <a:avLst/>
          </a:prstGeom>
          <a:solidFill>
            <a:srgbClr val="CA2421">
              <a:alpha val="47000"/>
            </a:srgbClr>
          </a:solidFill>
          <a:ln w="9000">
            <a:solidFill>
              <a:srgbClr val="355269">
                <a:alpha val="10000"/>
              </a:srgb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1B44519D-BCBA-0250-94C4-99BC5AA9FE01}"/>
              </a:ext>
            </a:extLst>
          </p:cNvPr>
          <p:cNvSpPr txBox="1"/>
          <p:nvPr/>
        </p:nvSpPr>
        <p:spPr>
          <a:xfrm>
            <a:off x="685800" y="4739400"/>
            <a:ext cx="1828800" cy="290160"/>
          </a:xfrm>
          <a:prstGeom prst="rect">
            <a:avLst/>
          </a:prstGeom>
          <a:noFill/>
          <a:ln w="900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400" b="0" strike="noStrike" spc="-1">
                <a:solidFill>
                  <a:srgbClr val="111111"/>
                </a:solidFill>
                <a:latin typeface="Arial"/>
              </a:rPr>
              <a:t>Centrality: </a:t>
            </a:r>
            <a:r>
              <a:rPr lang="en-US" sz="1400" b="0" strike="noStrike" spc="-1">
                <a:solidFill>
                  <a:srgbClr val="C9211E"/>
                </a:solidFill>
                <a:latin typeface="Arial"/>
              </a:rPr>
              <a:t>0-5%</a:t>
            </a:r>
          </a:p>
        </p:txBody>
      </p:sp>
      <p:sp>
        <p:nvSpPr>
          <p:cNvPr id="21" name="Ellipszis 20">
            <a:extLst>
              <a:ext uri="{FF2B5EF4-FFF2-40B4-BE49-F238E27FC236}">
                <a16:creationId xmlns:a16="http://schemas.microsoft.com/office/drawing/2014/main" id="{272FBBAA-D4F1-99FF-6D37-705220A4E215}"/>
              </a:ext>
            </a:extLst>
          </p:cNvPr>
          <p:cNvSpPr/>
          <p:nvPr/>
        </p:nvSpPr>
        <p:spPr>
          <a:xfrm>
            <a:off x="3786480" y="5029560"/>
            <a:ext cx="1143000" cy="1143000"/>
          </a:xfrm>
          <a:prstGeom prst="ellipse">
            <a:avLst/>
          </a:prstGeom>
          <a:solidFill>
            <a:srgbClr val="0CD5D9">
              <a:alpha val="46000"/>
            </a:srgbClr>
          </a:solidFill>
          <a:ln w="9000">
            <a:solidFill>
              <a:srgbClr val="3465A4">
                <a:alpha val="20000"/>
              </a:srgb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" name="Ellipszis 21">
            <a:extLst>
              <a:ext uri="{FF2B5EF4-FFF2-40B4-BE49-F238E27FC236}">
                <a16:creationId xmlns:a16="http://schemas.microsoft.com/office/drawing/2014/main" id="{C0A2C86C-0352-0A2E-F59D-4AF11A0813E8}"/>
              </a:ext>
            </a:extLst>
          </p:cNvPr>
          <p:cNvSpPr/>
          <p:nvPr/>
        </p:nvSpPr>
        <p:spPr>
          <a:xfrm>
            <a:off x="4800600" y="5029560"/>
            <a:ext cx="1143000" cy="1143000"/>
          </a:xfrm>
          <a:prstGeom prst="ellipse">
            <a:avLst/>
          </a:prstGeom>
          <a:solidFill>
            <a:srgbClr val="0CD5D9">
              <a:alpha val="46000"/>
            </a:srgbClr>
          </a:solidFill>
          <a:ln w="9000">
            <a:solidFill>
              <a:srgbClr val="3465A4">
                <a:alpha val="20000"/>
              </a:srgb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81987C1A-DDFF-9503-9AA5-36D10A90B393}"/>
              </a:ext>
            </a:extLst>
          </p:cNvPr>
          <p:cNvSpPr txBox="1"/>
          <p:nvPr/>
        </p:nvSpPr>
        <p:spPr>
          <a:xfrm>
            <a:off x="3786480" y="4739400"/>
            <a:ext cx="1828800" cy="290160"/>
          </a:xfrm>
          <a:prstGeom prst="rect">
            <a:avLst/>
          </a:prstGeom>
          <a:noFill/>
          <a:ln w="900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400" b="0" strike="noStrike" spc="-1">
                <a:solidFill>
                  <a:srgbClr val="111111"/>
                </a:solidFill>
                <a:latin typeface="Arial"/>
              </a:rPr>
              <a:t>Centrality:</a:t>
            </a:r>
            <a:r>
              <a:rPr lang="en-US" sz="1400" b="0" strike="noStrike" spc="-1">
                <a:solidFill>
                  <a:srgbClr val="355269"/>
                </a:solidFill>
                <a:latin typeface="Arial"/>
              </a:rPr>
              <a:t> </a:t>
            </a:r>
            <a:r>
              <a:rPr lang="en-US" sz="1400" b="0" strike="noStrike" spc="-1">
                <a:solidFill>
                  <a:srgbClr val="00FAFF"/>
                </a:solidFill>
                <a:latin typeface="Arial"/>
              </a:rPr>
              <a:t>80-100%</a:t>
            </a:r>
            <a:endParaRPr lang="en-US" sz="1400" b="0" strike="noStrike" spc="-1">
              <a:solidFill>
                <a:srgbClr val="355269"/>
              </a:solidFill>
              <a:latin typeface="Arial"/>
            </a:endParaRPr>
          </a:p>
        </p:txBody>
      </p:sp>
      <p:sp>
        <p:nvSpPr>
          <p:cNvPr id="24" name="Szabadkézi sokszög: alakzat 23">
            <a:extLst>
              <a:ext uri="{FF2B5EF4-FFF2-40B4-BE49-F238E27FC236}">
                <a16:creationId xmlns:a16="http://schemas.microsoft.com/office/drawing/2014/main" id="{5001C614-AFED-7149-C8A9-EE98AA4FB66F}"/>
              </a:ext>
            </a:extLst>
          </p:cNvPr>
          <p:cNvSpPr/>
          <p:nvPr/>
        </p:nvSpPr>
        <p:spPr>
          <a:xfrm>
            <a:off x="2286000" y="5257800"/>
            <a:ext cx="13716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5400"/>
                </a:moveTo>
                <a:lnTo>
                  <a:pt x="16200" y="5400"/>
                </a:lnTo>
                <a:lnTo>
                  <a:pt x="16200" y="0"/>
                </a:lnTo>
                <a:lnTo>
                  <a:pt x="21600" y="10800"/>
                </a:lnTo>
                <a:lnTo>
                  <a:pt x="16200" y="21600"/>
                </a:lnTo>
                <a:lnTo>
                  <a:pt x="16200" y="16200"/>
                </a:lnTo>
                <a:lnTo>
                  <a:pt x="0" y="16200"/>
                </a:lnTo>
                <a:close/>
              </a:path>
            </a:pathLst>
          </a:custGeom>
          <a:gradFill rotWithShape="0">
            <a:gsLst>
              <a:gs pos="0">
                <a:srgbClr val="FFA6A6"/>
              </a:gs>
              <a:gs pos="100000">
                <a:srgbClr val="B4C7DC"/>
              </a:gs>
            </a:gsLst>
            <a:lin ang="3600000"/>
          </a:gradFill>
          <a:ln w="9000">
            <a:solidFill>
              <a:srgbClr val="11111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600</TotalTime>
  <Words>671</Words>
  <Application>Microsoft Office PowerPoint</Application>
  <PresentationFormat>Widescreen</PresentationFormat>
  <Paragraphs>126</Paragraphs>
  <Slides>13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Office Theme</vt:lpstr>
      <vt:lpstr>Preliminary results from HIJING++</vt:lpstr>
      <vt:lpstr>Why MCEGs important in HEP?</vt:lpstr>
      <vt:lpstr>HIJING++ </vt:lpstr>
      <vt:lpstr>Statistics</vt:lpstr>
      <vt:lpstr>Tools for the tuning</vt:lpstr>
      <vt:lpstr>Tuning process</vt:lpstr>
      <vt:lpstr>Tuning results</vt:lpstr>
      <vt:lpstr>HIJING++: CMS proton-proton collision  Measurements of primary charged hadron multiplicity distributions are presented for non-single-diffractive events in proton-proton collisions at centre-of-mass energies of 0.9 TeV</vt:lpstr>
      <vt:lpstr>HIJING++: ALICE proton-Lead collision at 5.02 TeV Pion pT spectra at seven centrality classes</vt:lpstr>
      <vt:lpstr>HIJING++: ALICE Lead-Lead collision at 2.76 TeV Charged particle pseudorapidity density in centrality classes</vt:lpstr>
      <vt:lpstr>HIJING++: ALICE Lead-Lead collision at 5.02 TeV Charged particle pseudorapidity density in nine centrality classes</vt:lpstr>
      <vt:lpstr>Summary</vt:lpstr>
      <vt:lpstr>Special thanks to: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>Bors</dc:creator>
  <dc:description/>
  <cp:lastModifiedBy>Bors Bazsi</cp:lastModifiedBy>
  <cp:revision>521</cp:revision>
  <dcterms:created xsi:type="dcterms:W3CDTF">2021-11-08T11:23:24Z</dcterms:created>
  <dcterms:modified xsi:type="dcterms:W3CDTF">2022-06-20T11:55:47Z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r8>6</vt:r8>
  </property>
  <property fmtid="{D5CDD505-2E9C-101B-9397-08002B2CF9AE}" pid="3" name="PresentationFormat">
    <vt:lpwstr>Szélesvásznú</vt:lpwstr>
  </property>
  <property fmtid="{D5CDD505-2E9C-101B-9397-08002B2CF9AE}" pid="4" name="Slides">
    <vt:r8>17</vt:r8>
  </property>
</Properties>
</file>